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7" r:id="rId4"/>
    <p:sldMasterId id="2147483708" r:id="rId5"/>
    <p:sldMasterId id="214748370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y="6858000" cx="12192000"/>
  <p:notesSz cx="6858000" cy="9144000"/>
  <p:embeddedFontLst>
    <p:embeddedFont>
      <p:font typeface="Raleway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3996E31-2287-4560-8BDE-8974F2A18E2B}">
  <a:tblStyle styleId="{C3996E31-2287-4560-8BDE-8974F2A18E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regular.fntdata"/><Relationship Id="rId11" Type="http://schemas.openxmlformats.org/officeDocument/2006/relationships/slide" Target="slides/slide4.xml"/><Relationship Id="rId22" Type="http://schemas.openxmlformats.org/officeDocument/2006/relationships/font" Target="fonts/Raleway-italic.fntdata"/><Relationship Id="rId10" Type="http://schemas.openxmlformats.org/officeDocument/2006/relationships/slide" Target="slides/slide3.xml"/><Relationship Id="rId21" Type="http://schemas.openxmlformats.org/officeDocument/2006/relationships/font" Target="fonts/Raleway-bold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23" Type="http://schemas.openxmlformats.org/officeDocument/2006/relationships/font" Target="fonts/Raleway-boldItalic.fntdata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2.xml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Problem, </a:t>
            </a:r>
            <a:r>
              <a:rPr lang="en-GB"/>
              <a:t>definition</a:t>
            </a:r>
            <a:r>
              <a:rPr lang="en-GB"/>
              <a:t>, client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Project scope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research scope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Stakeholder input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Conceptual</a:t>
            </a:r>
            <a:r>
              <a:rPr lang="en-GB"/>
              <a:t> design w/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Analysis of alternatives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methodology/approach</a:t>
            </a:r>
            <a:r>
              <a:rPr lang="en-GB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results, recommendations</a:t>
            </a:r>
            <a:endParaRPr/>
          </a:p>
        </p:txBody>
      </p:sp>
      <p:sp>
        <p:nvSpPr>
          <p:cNvPr id="329" name="Google Shape;32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1c41c759f0_0_1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21c41c759f0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1c41c759f0_2_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21c41c759f0_2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217974b79d2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217974b79d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Over the course of the quarter, we followed a community engagement approach to gather input and develop designs. We began with research into </a:t>
            </a:r>
            <a:r>
              <a:rPr lang="en-GB"/>
              <a:t>relevant</a:t>
            </a:r>
            <a:r>
              <a:rPr lang="en-GB"/>
              <a:t> codes, </a:t>
            </a:r>
            <a:r>
              <a:rPr lang="en-GB"/>
              <a:t>co-learning, and</a:t>
            </a:r>
            <a:r>
              <a:rPr lang="en-GB"/>
              <a:t> case studies. We then developed a survey to get resident’s thoughts on the current kitchen and improvements they want made. Next we </a:t>
            </a:r>
            <a:r>
              <a:rPr lang="en-GB"/>
              <a:t>interviewed</a:t>
            </a:r>
            <a:r>
              <a:rPr lang="en-GB"/>
              <a:t> ADA specialist Chris Adamson to get expert opinion on accessibility code and a wheelchair user to get lived experience. Our community centered approach culminated in a design charrette </a:t>
            </a:r>
            <a:r>
              <a:rPr lang="en-GB"/>
              <a:t>involving</a:t>
            </a:r>
            <a:r>
              <a:rPr lang="en-GB"/>
              <a:t> current residents and affected community members. We synthesized the surveys, interviews, and charrette into both visual designs and written recommendations.</a:t>
            </a:r>
            <a:endParaRPr/>
          </a:p>
        </p:txBody>
      </p:sp>
      <p:sp>
        <p:nvSpPr>
          <p:cNvPr id="353" name="Google Shape;35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0670a578de_1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20670a578de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Mayra’s research on community-engaged design was incorporated into our project through the surveys, interviews, and charrette mentioned previously. My research focussed on chapters 11A and 11B of california building codes, as well as a literature review of universal design kitchens. Bonenberg, 2015 investigated the ease of use for disabled people in different kitchen layouts, concluding that a compact and connected work triangle is the most important factor in accessible design.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1f1839ed53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listened to the client’s kitchen desires, did a site visit, surveyed the stakeholders, and developed two conceptual designs based on the information provided. From there, we held a virtual design charrette where stakeholders were invited to share their kitchen visions. Here, we have the existing kitchen…</a:t>
            </a:r>
            <a:endParaRPr/>
          </a:p>
        </p:txBody>
      </p:sp>
      <p:sp>
        <p:nvSpPr>
          <p:cNvPr id="382" name="Google Shape;382;g1f1839ed53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1c41c759f0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…and here are example comments from our design charrette. From here, we synthesized all the suggestions and developed two more conceptual designs…</a:t>
            </a:r>
            <a:endParaRPr/>
          </a:p>
        </p:txBody>
      </p:sp>
      <p:sp>
        <p:nvSpPr>
          <p:cNvPr id="393" name="Google Shape;393;g21c41c759f0_2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1c41c759f0_2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These four conceptual designs provide the client with reconfigurations at a variety of financial considerations. Here are some of the benefits for each design. A highlight from resident feedback is the lack of </a:t>
            </a:r>
            <a:r>
              <a:rPr lang="en-GB">
                <a:solidFill>
                  <a:schemeClr val="dk1"/>
                </a:solidFill>
              </a:rPr>
              <a:t>counter space and a challenging work flow</a:t>
            </a:r>
            <a:r>
              <a:rPr lang="en-GB">
                <a:solidFill>
                  <a:schemeClr val="dk1"/>
                </a:solidFill>
              </a:rPr>
              <a:t>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Each design addresses these concerns with at least one more length of counter space and a better working triangle. They served as important metrics for our design. I pass it back to Leo for other project recommendations.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Cost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Resident/User Satisfaction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Client: SCHA Satisfaction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ADA Compliance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Minimize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Maximize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Maximize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Maximize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04" name="Google Shape;404;g21c41c759f0_2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21c41c759f0_0_1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21c41c759f0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1c41c759f0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21c41c759f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Custom Layout">
  <p:cSld name="15_Custom Layou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>
            <p:ph idx="2" type="pic"/>
          </p:nvPr>
        </p:nvSpPr>
        <p:spPr>
          <a:xfrm>
            <a:off x="225040" y="205099"/>
            <a:ext cx="5731380" cy="644780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/>
          <p:nvPr>
            <p:ph idx="2" type="pic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6" name="Google Shape;86;p15"/>
          <p:cNvSpPr txBox="1"/>
          <p:nvPr>
            <p:ph idx="1" type="body"/>
          </p:nvPr>
        </p:nvSpPr>
        <p:spPr>
          <a:xfrm>
            <a:off x="5996591" y="1911838"/>
            <a:ext cx="6195409" cy="12506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15"/>
          <p:cNvSpPr txBox="1"/>
          <p:nvPr>
            <p:ph idx="3" type="body"/>
          </p:nvPr>
        </p:nvSpPr>
        <p:spPr>
          <a:xfrm>
            <a:off x="6207095" y="3989894"/>
            <a:ext cx="5616575" cy="45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Custom Layout">
  <p:cSld name="13_Custom Layou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/>
          <p:nvPr>
            <p:ph idx="2" type="pic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0" name="Google Shape;90;p16"/>
          <p:cNvSpPr txBox="1"/>
          <p:nvPr>
            <p:ph idx="1" type="body"/>
          </p:nvPr>
        </p:nvSpPr>
        <p:spPr>
          <a:xfrm>
            <a:off x="5996591" y="1911838"/>
            <a:ext cx="6195409" cy="12506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16"/>
          <p:cNvSpPr txBox="1"/>
          <p:nvPr>
            <p:ph idx="3" type="body"/>
          </p:nvPr>
        </p:nvSpPr>
        <p:spPr>
          <a:xfrm>
            <a:off x="6207095" y="3989894"/>
            <a:ext cx="5616575" cy="45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ustom Layout">
  <p:cSld name="11_Custom Layou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/>
          <p:nvPr>
            <p:ph idx="2" type="pic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3602488" y="5165409"/>
            <a:ext cx="6195409" cy="12506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17"/>
          <p:cNvSpPr txBox="1"/>
          <p:nvPr>
            <p:ph idx="3" type="body"/>
          </p:nvPr>
        </p:nvSpPr>
        <p:spPr>
          <a:xfrm>
            <a:off x="3678261" y="6036291"/>
            <a:ext cx="5616575" cy="45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/>
          <p:nvPr>
            <p:ph idx="2" type="pic"/>
          </p:nvPr>
        </p:nvSpPr>
        <p:spPr>
          <a:xfrm>
            <a:off x="6024126" y="200025"/>
            <a:ext cx="5982574" cy="64579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Custom Layout">
  <p:cSld name="12_Custom Layou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/>
          <p:nvPr>
            <p:ph idx="2" type="pic"/>
          </p:nvPr>
        </p:nvSpPr>
        <p:spPr>
          <a:xfrm>
            <a:off x="1318775" y="1288425"/>
            <a:ext cx="4281150" cy="42811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/>
          <p:nvPr>
            <p:ph idx="2" type="pic"/>
          </p:nvPr>
        </p:nvSpPr>
        <p:spPr>
          <a:xfrm>
            <a:off x="225040" y="205099"/>
            <a:ext cx="5731380" cy="6447802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20"/>
          <p:cNvSpPr/>
          <p:nvPr>
            <p:ph idx="3" type="pic"/>
          </p:nvPr>
        </p:nvSpPr>
        <p:spPr>
          <a:xfrm>
            <a:off x="6235580" y="205099"/>
            <a:ext cx="5731380" cy="644780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Custom Layout">
  <p:cSld name="14_Custom Layou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>
            <p:ph idx="2" type="pic"/>
          </p:nvPr>
        </p:nvSpPr>
        <p:spPr>
          <a:xfrm rot="325581">
            <a:off x="6213068" y="707958"/>
            <a:ext cx="4318000" cy="544208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/>
          <p:nvPr>
            <p:ph idx="2" type="pic"/>
          </p:nvPr>
        </p:nvSpPr>
        <p:spPr>
          <a:xfrm>
            <a:off x="6024126" y="200025"/>
            <a:ext cx="5982574" cy="64579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/>
          <p:nvPr>
            <p:ph idx="2" type="pic"/>
          </p:nvPr>
        </p:nvSpPr>
        <p:spPr>
          <a:xfrm>
            <a:off x="225040" y="205099"/>
            <a:ext cx="5731380" cy="6447802"/>
          </a:xfrm>
          <a:prstGeom prst="rect">
            <a:avLst/>
          </a:prstGeom>
          <a:noFill/>
          <a:ln>
            <a:noFill/>
          </a:ln>
        </p:spPr>
      </p:sp>
      <p:sp>
        <p:nvSpPr>
          <p:cNvPr id="117" name="Google Shape;117;p24"/>
          <p:cNvSpPr/>
          <p:nvPr>
            <p:ph idx="3" type="pic"/>
          </p:nvPr>
        </p:nvSpPr>
        <p:spPr>
          <a:xfrm>
            <a:off x="6235580" y="205099"/>
            <a:ext cx="5731380" cy="644780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ustom Layout">
  <p:cSld name="9_Custom Layou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/>
          <p:nvPr>
            <p:ph idx="2" type="pic"/>
          </p:nvPr>
        </p:nvSpPr>
        <p:spPr>
          <a:xfrm>
            <a:off x="0" y="0"/>
            <a:ext cx="60960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25"/>
          <p:cNvSpPr/>
          <p:nvPr>
            <p:ph idx="3" type="pic"/>
          </p:nvPr>
        </p:nvSpPr>
        <p:spPr>
          <a:xfrm>
            <a:off x="6096000" y="0"/>
            <a:ext cx="60960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p25"/>
          <p:cNvSpPr txBox="1"/>
          <p:nvPr>
            <p:ph idx="1" type="body"/>
          </p:nvPr>
        </p:nvSpPr>
        <p:spPr>
          <a:xfrm>
            <a:off x="0" y="3429000"/>
            <a:ext cx="60960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25"/>
          <p:cNvSpPr txBox="1"/>
          <p:nvPr>
            <p:ph idx="4" type="body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Custom Layout">
  <p:cSld name="12_Custom Layou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/>
          <p:nvPr>
            <p:ph idx="2" type="pic"/>
          </p:nvPr>
        </p:nvSpPr>
        <p:spPr>
          <a:xfrm>
            <a:off x="1318775" y="1288425"/>
            <a:ext cx="4281150" cy="42811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8"/>
          <p:cNvSpPr/>
          <p:nvPr>
            <p:ph idx="2" type="pic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" name="Google Shape;132;p28"/>
          <p:cNvSpPr txBox="1"/>
          <p:nvPr>
            <p:ph idx="1" type="body"/>
          </p:nvPr>
        </p:nvSpPr>
        <p:spPr>
          <a:xfrm>
            <a:off x="840000" y="765000"/>
            <a:ext cx="4464000" cy="1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28"/>
          <p:cNvSpPr txBox="1"/>
          <p:nvPr>
            <p:ph idx="3" type="body"/>
          </p:nvPr>
        </p:nvSpPr>
        <p:spPr>
          <a:xfrm>
            <a:off x="5808000" y="2398875"/>
            <a:ext cx="5616575" cy="45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28"/>
          <p:cNvSpPr txBox="1"/>
          <p:nvPr>
            <p:ph idx="4" type="body"/>
          </p:nvPr>
        </p:nvSpPr>
        <p:spPr>
          <a:xfrm>
            <a:off x="5808000" y="2896425"/>
            <a:ext cx="5616575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28"/>
          <p:cNvSpPr txBox="1"/>
          <p:nvPr>
            <p:ph idx="5" type="body"/>
          </p:nvPr>
        </p:nvSpPr>
        <p:spPr>
          <a:xfrm>
            <a:off x="1488000" y="5942837"/>
            <a:ext cx="3383987" cy="3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p28"/>
          <p:cNvSpPr txBox="1"/>
          <p:nvPr>
            <p:ph idx="6" type="body"/>
          </p:nvPr>
        </p:nvSpPr>
        <p:spPr>
          <a:xfrm>
            <a:off x="5808000" y="3939450"/>
            <a:ext cx="5616575" cy="45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28"/>
          <p:cNvSpPr txBox="1"/>
          <p:nvPr>
            <p:ph idx="7" type="body"/>
          </p:nvPr>
        </p:nvSpPr>
        <p:spPr>
          <a:xfrm>
            <a:off x="5808000" y="4437000"/>
            <a:ext cx="5616575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1" name="Google Shape;141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3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" name="Google Shape;147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3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3" name="Google Shape;153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9" name="Google Shape;159;p3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0" name="Google Shape;160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3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6" name="Google Shape;166;p3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" name="Google Shape;167;p3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8" name="Google Shape;168;p3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" name="Google Shape;169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3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75" name="Google Shape;175;p3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76" name="Google Shape;176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3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2" name="Google Shape;182;p3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83" name="Google Shape;183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3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" name="Google Shape;189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3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5" name="Google Shape;195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8"/>
          <p:cNvSpPr/>
          <p:nvPr>
            <p:ph idx="2" type="pic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0" name="Google Shape;200;p38"/>
          <p:cNvSpPr txBox="1"/>
          <p:nvPr>
            <p:ph idx="1" type="body"/>
          </p:nvPr>
        </p:nvSpPr>
        <p:spPr>
          <a:xfrm>
            <a:off x="5996591" y="1911838"/>
            <a:ext cx="6195409" cy="12506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" name="Google Shape;201;p38"/>
          <p:cNvSpPr txBox="1"/>
          <p:nvPr>
            <p:ph idx="3" type="body"/>
          </p:nvPr>
        </p:nvSpPr>
        <p:spPr>
          <a:xfrm>
            <a:off x="6207095" y="3989894"/>
            <a:ext cx="5616575" cy="45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Custom Layout">
  <p:cSld name="13_Custom Layou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9"/>
          <p:cNvSpPr/>
          <p:nvPr>
            <p:ph idx="2" type="pic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4" name="Google Shape;204;p39"/>
          <p:cNvSpPr txBox="1"/>
          <p:nvPr>
            <p:ph idx="1" type="body"/>
          </p:nvPr>
        </p:nvSpPr>
        <p:spPr>
          <a:xfrm>
            <a:off x="5996591" y="1911838"/>
            <a:ext cx="6195409" cy="12506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5" name="Google Shape;205;p39"/>
          <p:cNvSpPr txBox="1"/>
          <p:nvPr>
            <p:ph idx="3" type="body"/>
          </p:nvPr>
        </p:nvSpPr>
        <p:spPr>
          <a:xfrm>
            <a:off x="6207095" y="3989894"/>
            <a:ext cx="5616575" cy="45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ustom Layout">
  <p:cSld name="11_Custom Layout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0"/>
          <p:cNvSpPr/>
          <p:nvPr>
            <p:ph idx="2" type="pic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8" name="Google Shape;208;p40"/>
          <p:cNvSpPr txBox="1"/>
          <p:nvPr>
            <p:ph idx="1" type="body"/>
          </p:nvPr>
        </p:nvSpPr>
        <p:spPr>
          <a:xfrm>
            <a:off x="3602488" y="5165409"/>
            <a:ext cx="6195409" cy="12506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9" name="Google Shape;209;p40"/>
          <p:cNvSpPr txBox="1"/>
          <p:nvPr>
            <p:ph idx="3" type="body"/>
          </p:nvPr>
        </p:nvSpPr>
        <p:spPr>
          <a:xfrm>
            <a:off x="3678261" y="6036291"/>
            <a:ext cx="5616575" cy="45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Custom Layout">
  <p:cSld name="14_Custom Layout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1"/>
          <p:cNvSpPr/>
          <p:nvPr>
            <p:ph idx="2" type="pic"/>
          </p:nvPr>
        </p:nvSpPr>
        <p:spPr>
          <a:xfrm rot="325581">
            <a:off x="6213068" y="707958"/>
            <a:ext cx="4318000" cy="544208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Custom Layout">
  <p:cSld name="15_Custom Layout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2"/>
          <p:cNvSpPr/>
          <p:nvPr>
            <p:ph idx="2" type="pic"/>
          </p:nvPr>
        </p:nvSpPr>
        <p:spPr>
          <a:xfrm>
            <a:off x="225040" y="205099"/>
            <a:ext cx="5731380" cy="644780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3"/>
          <p:cNvSpPr/>
          <p:nvPr>
            <p:ph idx="2" type="pic"/>
          </p:nvPr>
        </p:nvSpPr>
        <p:spPr>
          <a:xfrm>
            <a:off x="0" y="0"/>
            <a:ext cx="60960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216" name="Google Shape;216;p43"/>
          <p:cNvSpPr/>
          <p:nvPr>
            <p:ph idx="3" type="pic"/>
          </p:nvPr>
        </p:nvSpPr>
        <p:spPr>
          <a:xfrm>
            <a:off x="0" y="3429000"/>
            <a:ext cx="60960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217" name="Google Shape;217;p43"/>
          <p:cNvSpPr/>
          <p:nvPr>
            <p:ph idx="4" type="pic"/>
          </p:nvPr>
        </p:nvSpPr>
        <p:spPr>
          <a:xfrm>
            <a:off x="6096000" y="0"/>
            <a:ext cx="60960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218" name="Google Shape;218;p43"/>
          <p:cNvSpPr/>
          <p:nvPr>
            <p:ph idx="5" type="pic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Custom Layout">
  <p:cSld name="16_Custom Layout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5"/>
          <p:cNvSpPr/>
          <p:nvPr>
            <p:ph idx="2" type="pic"/>
          </p:nvPr>
        </p:nvSpPr>
        <p:spPr>
          <a:xfrm>
            <a:off x="275840" y="1842453"/>
            <a:ext cx="2704724" cy="3173099"/>
          </a:xfrm>
          <a:prstGeom prst="rect">
            <a:avLst/>
          </a:prstGeom>
          <a:noFill/>
          <a:ln>
            <a:noFill/>
          </a:ln>
        </p:spPr>
      </p:sp>
      <p:sp>
        <p:nvSpPr>
          <p:cNvPr id="227" name="Google Shape;227;p45"/>
          <p:cNvSpPr/>
          <p:nvPr>
            <p:ph idx="3" type="pic"/>
          </p:nvPr>
        </p:nvSpPr>
        <p:spPr>
          <a:xfrm>
            <a:off x="3254372" y="1842449"/>
            <a:ext cx="2704724" cy="3173099"/>
          </a:xfrm>
          <a:prstGeom prst="rect">
            <a:avLst/>
          </a:prstGeom>
          <a:noFill/>
          <a:ln>
            <a:noFill/>
          </a:ln>
        </p:spPr>
      </p:sp>
      <p:sp>
        <p:nvSpPr>
          <p:cNvPr id="228" name="Google Shape;228;p45"/>
          <p:cNvSpPr/>
          <p:nvPr>
            <p:ph idx="4" type="pic"/>
          </p:nvPr>
        </p:nvSpPr>
        <p:spPr>
          <a:xfrm>
            <a:off x="6232904" y="1842450"/>
            <a:ext cx="2704724" cy="3173099"/>
          </a:xfrm>
          <a:prstGeom prst="rect">
            <a:avLst/>
          </a:prstGeom>
          <a:noFill/>
          <a:ln>
            <a:noFill/>
          </a:ln>
        </p:spPr>
      </p:sp>
      <p:sp>
        <p:nvSpPr>
          <p:cNvPr id="229" name="Google Shape;229;p45"/>
          <p:cNvSpPr/>
          <p:nvPr>
            <p:ph idx="5" type="pic"/>
          </p:nvPr>
        </p:nvSpPr>
        <p:spPr>
          <a:xfrm>
            <a:off x="9211436" y="1842451"/>
            <a:ext cx="2704724" cy="317309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Custom Layout">
  <p:cSld name="12_Custom Layout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6"/>
          <p:cNvSpPr/>
          <p:nvPr>
            <p:ph idx="2" type="pic"/>
          </p:nvPr>
        </p:nvSpPr>
        <p:spPr>
          <a:xfrm>
            <a:off x="1318775" y="1288425"/>
            <a:ext cx="4281150" cy="42811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7"/>
          <p:cNvSpPr/>
          <p:nvPr>
            <p:ph idx="2" type="pic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  <a:noFill/>
          <a:ln>
            <a:noFill/>
          </a:ln>
        </p:spPr>
      </p:sp>
      <p:sp>
        <p:nvSpPr>
          <p:cNvPr id="234" name="Google Shape;234;p47"/>
          <p:cNvSpPr/>
          <p:nvPr>
            <p:ph idx="3" type="pic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  <a:noFill/>
          <a:ln>
            <a:noFill/>
          </a:ln>
        </p:spPr>
      </p:sp>
      <p:sp>
        <p:nvSpPr>
          <p:cNvPr id="235" name="Google Shape;235;p47"/>
          <p:cNvSpPr/>
          <p:nvPr>
            <p:ph idx="4" type="pic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  <a:noFill/>
          <a:ln>
            <a:noFill/>
          </a:ln>
        </p:spPr>
      </p:sp>
      <p:sp>
        <p:nvSpPr>
          <p:cNvPr id="236" name="Google Shape;236;p47"/>
          <p:cNvSpPr/>
          <p:nvPr>
            <p:ph idx="5" type="pic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  <a:noFill/>
          <a:ln>
            <a:noFill/>
          </a:ln>
        </p:spPr>
      </p:sp>
      <p:sp>
        <p:nvSpPr>
          <p:cNvPr id="237" name="Google Shape;237;p47"/>
          <p:cNvSpPr txBox="1"/>
          <p:nvPr>
            <p:ph idx="1" type="body"/>
          </p:nvPr>
        </p:nvSpPr>
        <p:spPr>
          <a:xfrm>
            <a:off x="709126" y="4451350"/>
            <a:ext cx="10711543" cy="1846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4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1" name="Google Shape;241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4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5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3" name="Google Shape;253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5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" name="Google Shape;259;p5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" name="Google Shape;260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5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66" name="Google Shape;266;p5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7" name="Google Shape;267;p5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68" name="Google Shape;268;p5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5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5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5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5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84" name="Google Shape;284;p5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85" name="Google Shape;285;p5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5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5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5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91" name="Google Shape;291;p5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92" name="Google Shape;292;p5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5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" name="Google Shape;297;p5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8" name="Google Shape;298;p5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9" name="Google Shape;299;p5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0" name="Google Shape;300;p5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5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4" name="Google Shape;304;p5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" name="Google Shape;305;p5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5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ustom Layout">
  <p:cSld name="9_Custom Layout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9"/>
          <p:cNvSpPr/>
          <p:nvPr>
            <p:ph idx="2" type="pic"/>
          </p:nvPr>
        </p:nvSpPr>
        <p:spPr>
          <a:xfrm>
            <a:off x="0" y="0"/>
            <a:ext cx="60960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309" name="Google Shape;309;p59"/>
          <p:cNvSpPr/>
          <p:nvPr>
            <p:ph idx="3" type="pic"/>
          </p:nvPr>
        </p:nvSpPr>
        <p:spPr>
          <a:xfrm>
            <a:off x="6096000" y="0"/>
            <a:ext cx="60960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310" name="Google Shape;310;p59"/>
          <p:cNvSpPr txBox="1"/>
          <p:nvPr>
            <p:ph idx="1" type="body"/>
          </p:nvPr>
        </p:nvSpPr>
        <p:spPr>
          <a:xfrm>
            <a:off x="0" y="3429000"/>
            <a:ext cx="60960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1" name="Google Shape;311;p59"/>
          <p:cNvSpPr txBox="1"/>
          <p:nvPr>
            <p:ph idx="4" type="body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0"/>
          <p:cNvSpPr/>
          <p:nvPr>
            <p:ph idx="2" type="pic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4" name="Google Shape;314;p60"/>
          <p:cNvSpPr txBox="1"/>
          <p:nvPr>
            <p:ph idx="1" type="body"/>
          </p:nvPr>
        </p:nvSpPr>
        <p:spPr>
          <a:xfrm>
            <a:off x="840000" y="765000"/>
            <a:ext cx="4464000" cy="1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5" name="Google Shape;315;p60"/>
          <p:cNvSpPr txBox="1"/>
          <p:nvPr>
            <p:ph idx="3" type="body"/>
          </p:nvPr>
        </p:nvSpPr>
        <p:spPr>
          <a:xfrm>
            <a:off x="5808000" y="2398875"/>
            <a:ext cx="5616575" cy="45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6" name="Google Shape;316;p60"/>
          <p:cNvSpPr txBox="1"/>
          <p:nvPr>
            <p:ph idx="4" type="body"/>
          </p:nvPr>
        </p:nvSpPr>
        <p:spPr>
          <a:xfrm>
            <a:off x="5808000" y="2896425"/>
            <a:ext cx="5616575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p60"/>
          <p:cNvSpPr txBox="1"/>
          <p:nvPr>
            <p:ph idx="5" type="body"/>
          </p:nvPr>
        </p:nvSpPr>
        <p:spPr>
          <a:xfrm>
            <a:off x="1488000" y="5942837"/>
            <a:ext cx="3383987" cy="3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8" name="Google Shape;318;p60"/>
          <p:cNvSpPr txBox="1"/>
          <p:nvPr>
            <p:ph idx="6" type="body"/>
          </p:nvPr>
        </p:nvSpPr>
        <p:spPr>
          <a:xfrm>
            <a:off x="5808000" y="3939450"/>
            <a:ext cx="5616575" cy="45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9" name="Google Shape;319;p60"/>
          <p:cNvSpPr txBox="1"/>
          <p:nvPr>
            <p:ph idx="7" type="body"/>
          </p:nvPr>
        </p:nvSpPr>
        <p:spPr>
          <a:xfrm>
            <a:off x="5808000" y="4437000"/>
            <a:ext cx="5616575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61"/>
          <p:cNvSpPr/>
          <p:nvPr>
            <p:ph idx="2" type="pic"/>
          </p:nvPr>
        </p:nvSpPr>
        <p:spPr>
          <a:xfrm>
            <a:off x="5838825" y="0"/>
            <a:ext cx="6353175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62"/>
          <p:cNvSpPr/>
          <p:nvPr>
            <p:ph idx="2" type="pic"/>
          </p:nvPr>
        </p:nvSpPr>
        <p:spPr>
          <a:xfrm>
            <a:off x="0" y="0"/>
            <a:ext cx="60960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324" name="Google Shape;324;p62"/>
          <p:cNvSpPr/>
          <p:nvPr>
            <p:ph idx="3" type="pic"/>
          </p:nvPr>
        </p:nvSpPr>
        <p:spPr>
          <a:xfrm>
            <a:off x="0" y="3429000"/>
            <a:ext cx="60960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325" name="Google Shape;325;p62"/>
          <p:cNvSpPr/>
          <p:nvPr>
            <p:ph idx="4" type="pic"/>
          </p:nvPr>
        </p:nvSpPr>
        <p:spPr>
          <a:xfrm>
            <a:off x="6096000" y="0"/>
            <a:ext cx="60960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326" name="Google Shape;326;p62"/>
          <p:cNvSpPr/>
          <p:nvPr>
            <p:ph idx="5" type="pic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1.xml"/><Relationship Id="rId23" Type="http://schemas.openxmlformats.org/officeDocument/2006/relationships/theme" Target="../theme/theme1.xml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8.xml"/><Relationship Id="rId6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46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E75B5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71616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71616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1" name="Google Shape;221;p4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3" name="Google Shape;223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zotero.org/google-docs/?WA4EIg" TargetMode="External"/><Relationship Id="rId4" Type="http://schemas.openxmlformats.org/officeDocument/2006/relationships/hyperlink" Target="https://www.zotero.org/google-docs/?WA4EIg" TargetMode="External"/><Relationship Id="rId9" Type="http://schemas.openxmlformats.org/officeDocument/2006/relationships/hyperlink" Target="https://doi.org/10.1007/s10464-006-9065-0" TargetMode="External"/><Relationship Id="rId5" Type="http://schemas.openxmlformats.org/officeDocument/2006/relationships/hyperlink" Target="https://www.zotero.org/google-docs/?WA4EIg" TargetMode="External"/><Relationship Id="rId6" Type="http://schemas.openxmlformats.org/officeDocument/2006/relationships/hyperlink" Target="https://doi.org/10.1111/j.1540-6210.2004.00346.x" TargetMode="External"/><Relationship Id="rId7" Type="http://schemas.openxmlformats.org/officeDocument/2006/relationships/hyperlink" Target="https://doi.org/10.1177/160940691101000201" TargetMode="External"/><Relationship Id="rId8" Type="http://schemas.openxmlformats.org/officeDocument/2006/relationships/hyperlink" Target="https://doi.org/10.1177/0739456X11410979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9.png"/><Relationship Id="rId7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000"/>
        </a:solid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63"/>
          <p:cNvSpPr/>
          <p:nvPr/>
        </p:nvSpPr>
        <p:spPr>
          <a:xfrm>
            <a:off x="0" y="-1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225040" y="144226"/>
                </a:moveTo>
                <a:lnTo>
                  <a:pt x="225040" y="6652901"/>
                </a:lnTo>
                <a:lnTo>
                  <a:pt x="5956420" y="6652901"/>
                </a:lnTo>
                <a:lnTo>
                  <a:pt x="5956420" y="144226"/>
                </a:lnTo>
                <a:lnTo>
                  <a:pt x="225040" y="14422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2" name="Google Shape;332;p63"/>
          <p:cNvGrpSpPr/>
          <p:nvPr/>
        </p:nvGrpSpPr>
        <p:grpSpPr>
          <a:xfrm>
            <a:off x="234725" y="144227"/>
            <a:ext cx="1149695" cy="1146191"/>
            <a:chOff x="3421887" y="367584"/>
            <a:chExt cx="1596052" cy="1591188"/>
          </a:xfrm>
        </p:grpSpPr>
        <p:sp>
          <p:nvSpPr>
            <p:cNvPr id="333" name="Google Shape;333;p63"/>
            <p:cNvSpPr/>
            <p:nvPr/>
          </p:nvSpPr>
          <p:spPr>
            <a:xfrm>
              <a:off x="3421887" y="367584"/>
              <a:ext cx="1596052" cy="47845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63"/>
            <p:cNvSpPr/>
            <p:nvPr/>
          </p:nvSpPr>
          <p:spPr>
            <a:xfrm rot="5400000">
              <a:off x="2865518" y="923953"/>
              <a:ext cx="1591188" cy="47845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5" name="Google Shape;335;p63"/>
          <p:cNvGrpSpPr/>
          <p:nvPr/>
        </p:nvGrpSpPr>
        <p:grpSpPr>
          <a:xfrm rot="10800000">
            <a:off x="10797950" y="5463195"/>
            <a:ext cx="1149695" cy="1146191"/>
            <a:chOff x="3421887" y="367584"/>
            <a:chExt cx="1596052" cy="1591188"/>
          </a:xfrm>
        </p:grpSpPr>
        <p:sp>
          <p:nvSpPr>
            <p:cNvPr id="336" name="Google Shape;336;p63"/>
            <p:cNvSpPr/>
            <p:nvPr/>
          </p:nvSpPr>
          <p:spPr>
            <a:xfrm>
              <a:off x="3421887" y="367584"/>
              <a:ext cx="1596052" cy="47845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63"/>
            <p:cNvSpPr/>
            <p:nvPr/>
          </p:nvSpPr>
          <p:spPr>
            <a:xfrm rot="5400000">
              <a:off x="2865518" y="923953"/>
              <a:ext cx="1591188" cy="47845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8" name="Google Shape;338;p63"/>
          <p:cNvSpPr txBox="1"/>
          <p:nvPr/>
        </p:nvSpPr>
        <p:spPr>
          <a:xfrm>
            <a:off x="6235811" y="2571983"/>
            <a:ext cx="5680800" cy="8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</a:pPr>
            <a:r>
              <a:rPr b="1" lang="en-GB" sz="7500">
                <a:solidFill>
                  <a:srgbClr val="FFFFFF"/>
                </a:solidFill>
              </a:rPr>
              <a:t>Accessible Kitchen Design for the J Street Co-op</a:t>
            </a:r>
            <a:endParaRPr b="1" i="0" sz="7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9" name="Google Shape;339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2123" y="5620930"/>
            <a:ext cx="1430859" cy="830822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63"/>
          <p:cNvSpPr txBox="1"/>
          <p:nvPr/>
        </p:nvSpPr>
        <p:spPr>
          <a:xfrm>
            <a:off x="7832975" y="5620675"/>
            <a:ext cx="2247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Mayra Concepcion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Leo Hecht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Tanner Palmer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1" name="Google Shape;341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600" y="1452950"/>
            <a:ext cx="5714708" cy="4286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7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800">
                <a:solidFill>
                  <a:schemeClr val="lt1"/>
                </a:solidFill>
              </a:rPr>
              <a:t>Next</a:t>
            </a:r>
            <a:r>
              <a:rPr lang="en-GB" sz="6800">
                <a:solidFill>
                  <a:schemeClr val="lt1"/>
                </a:solidFill>
              </a:rPr>
              <a:t> Steps for SCHA</a:t>
            </a:r>
            <a:endParaRPr sz="7100">
              <a:solidFill>
                <a:schemeClr val="lt1"/>
              </a:solidFill>
            </a:endParaRPr>
          </a:p>
        </p:txBody>
      </p:sp>
      <p:sp>
        <p:nvSpPr>
          <p:cNvPr id="435" name="Google Shape;435;p72"/>
          <p:cNvSpPr txBox="1"/>
          <p:nvPr/>
        </p:nvSpPr>
        <p:spPr>
          <a:xfrm>
            <a:off x="517750" y="1898450"/>
            <a:ext cx="109992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Char char="●"/>
            </a:pPr>
            <a:r>
              <a:rPr lang="en-GB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Consult with legal counsel to ensure code compliance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Char char="●"/>
            </a:pPr>
            <a:r>
              <a:rPr lang="en-GB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Utilize resident and community input that has been compiled to choose a design 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Char char="●"/>
            </a:pPr>
            <a:r>
              <a:rPr lang="en-GB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Weigh </a:t>
            </a:r>
            <a:r>
              <a:rPr lang="en-GB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financial</a:t>
            </a:r>
            <a:r>
              <a:rPr lang="en-GB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considerations to implementing each </a:t>
            </a:r>
            <a:r>
              <a:rPr lang="en-GB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design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7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Bibliography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41" name="Google Shape;441;p73"/>
          <p:cNvSpPr txBox="1"/>
          <p:nvPr/>
        </p:nvSpPr>
        <p:spPr>
          <a:xfrm>
            <a:off x="891200" y="1538700"/>
            <a:ext cx="9608100" cy="3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Bonenberg, A. (2015). Designing a Functional Layout of a Kitchen for Persons with Disabilities – Concept of Optimal Access Points. Procedia Manufacturing, 3, 1668–1675. https://doi.org/10.1016/j.promfg.2015.07.490</a:t>
            </a:r>
            <a:endParaRPr sz="1200">
              <a:solidFill>
                <a:schemeClr val="lt1"/>
              </a:solidFill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California Building Code, Title 24, Part 2 (Volumes 1 &amp; 2), Chapter 11A and 11B (2022).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Cline, H. (2006). THE EVALUATION OF UNIVERSAL DESIGN KITCHEN FEATURES. Virginia Polytechnic Institute.</a:t>
            </a:r>
            <a:endParaRPr sz="1200">
              <a:solidFill>
                <a:schemeClr val="lt1"/>
              </a:solidFill>
            </a:endParaRPr>
          </a:p>
          <a:p>
            <a:pPr indent="-279400" lvl="0" marL="279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lt1"/>
                </a:solidFill>
              </a:rPr>
              <a:t>Irvin, R. A., &amp; Stansbury, J. (2004). Citizen Participation in Decision Making: Is It Worth the Effort? </a:t>
            </a:r>
            <a:r>
              <a:rPr i="1" lang="en-GB" sz="1200">
                <a:solidFill>
                  <a:schemeClr val="lt1"/>
                </a:solidFill>
              </a:rPr>
              <a:t>Public Administration Review</a:t>
            </a:r>
            <a:r>
              <a:rPr lang="en-GB" sz="1200">
                <a:solidFill>
                  <a:schemeClr val="lt1"/>
                </a:solidFill>
              </a:rPr>
              <a:t>, </a:t>
            </a:r>
            <a:r>
              <a:rPr i="1" lang="en-GB" sz="1200">
                <a:solidFill>
                  <a:schemeClr val="lt1"/>
                </a:solidFill>
              </a:rPr>
              <a:t>64</a:t>
            </a:r>
            <a:r>
              <a:rPr lang="en-GB" sz="1200">
                <a:solidFill>
                  <a:schemeClr val="lt1"/>
                </a:solidFill>
              </a:rPr>
              <a:t>(1), 55–65. </a:t>
            </a:r>
            <a:r>
              <a:rPr lang="en-GB" sz="1200" u="sng">
                <a:solidFill>
                  <a:schemeClr val="lt1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https://doi.org/10.1111/j.1540-6210.2004.00346.x</a:t>
            </a:r>
            <a:endParaRPr sz="1200" u="sng">
              <a:solidFill>
                <a:schemeClr val="lt1"/>
              </a:solidFill>
            </a:endParaRPr>
          </a:p>
          <a:p>
            <a:pPr indent="-279400" lvl="0" marL="279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lt1"/>
                </a:solidFill>
              </a:rPr>
              <a:t>Nykiforuk, C. I. J., Vallianatos, H., &amp; Nieuwendyk, L. M. (2011). Photovoice as a Method for Revealing Community Perceptions of the Built and Social Environment. </a:t>
            </a:r>
            <a:r>
              <a:rPr i="1" lang="en-GB" sz="1200">
                <a:solidFill>
                  <a:schemeClr val="lt1"/>
                </a:solidFill>
              </a:rPr>
              <a:t>International Journal of Qualitative Methods</a:t>
            </a:r>
            <a:r>
              <a:rPr lang="en-GB" sz="1200">
                <a:solidFill>
                  <a:schemeClr val="lt1"/>
                </a:solidFill>
              </a:rPr>
              <a:t>, </a:t>
            </a:r>
            <a:r>
              <a:rPr i="1" lang="en-GB" sz="1200">
                <a:solidFill>
                  <a:schemeClr val="lt1"/>
                </a:solidFill>
              </a:rPr>
              <a:t>10</a:t>
            </a:r>
            <a:r>
              <a:rPr lang="en-GB" sz="1200">
                <a:solidFill>
                  <a:schemeClr val="lt1"/>
                </a:solidFill>
              </a:rPr>
              <a:t>(2), 103–124. </a:t>
            </a:r>
            <a:r>
              <a:rPr lang="en-GB" sz="1200" u="sng">
                <a:solidFill>
                  <a:schemeClr val="lt1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https://doi.org/10.1177/160940691101000201</a:t>
            </a:r>
            <a:endParaRPr sz="1200" u="sng">
              <a:solidFill>
                <a:schemeClr val="lt1"/>
              </a:solidFill>
            </a:endParaRPr>
          </a:p>
          <a:p>
            <a:pPr indent="-279400" lvl="0" marL="279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lt1"/>
                </a:solidFill>
              </a:rPr>
              <a:t>Quick, K. S., &amp; Feldman, M. S. (2011). Distinguishing Participation and Inclusion. </a:t>
            </a:r>
            <a:r>
              <a:rPr i="1" lang="en-GB" sz="1200">
                <a:solidFill>
                  <a:schemeClr val="lt1"/>
                </a:solidFill>
              </a:rPr>
              <a:t>Journal of Planning Education and Research</a:t>
            </a:r>
            <a:r>
              <a:rPr lang="en-GB" sz="1200">
                <a:solidFill>
                  <a:schemeClr val="lt1"/>
                </a:solidFill>
              </a:rPr>
              <a:t>, </a:t>
            </a:r>
            <a:r>
              <a:rPr i="1" lang="en-GB" sz="1200">
                <a:solidFill>
                  <a:schemeClr val="lt1"/>
                </a:solidFill>
              </a:rPr>
              <a:t>31</a:t>
            </a:r>
            <a:r>
              <a:rPr lang="en-GB" sz="1200">
                <a:solidFill>
                  <a:schemeClr val="lt1"/>
                </a:solidFill>
              </a:rPr>
              <a:t>(3), 272–290. </a:t>
            </a:r>
            <a:r>
              <a:rPr lang="en-GB" sz="1200" u="sng">
                <a:solidFill>
                  <a:schemeClr val="lt1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https://doi.org/10.1177/0739456X11410979</a:t>
            </a:r>
            <a:endParaRPr sz="1200" u="sng">
              <a:solidFill>
                <a:schemeClr val="lt1"/>
              </a:solidFill>
            </a:endParaRPr>
          </a:p>
          <a:p>
            <a:pPr indent="-279400" lvl="0" marL="279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lt1"/>
                </a:solidFill>
              </a:rPr>
              <a:t>Sutton, S. E., &amp; Kemp, S. P. (2006). Integrating Social Science and Design Inquiry Through Interdisciplinary Design Charrettes: An Approach to Participatory Community Problem Solving. </a:t>
            </a:r>
            <a:r>
              <a:rPr i="1" lang="en-GB" sz="1200">
                <a:solidFill>
                  <a:schemeClr val="lt1"/>
                </a:solidFill>
              </a:rPr>
              <a:t>American Journal of Community Psychology</a:t>
            </a:r>
            <a:r>
              <a:rPr lang="en-GB" sz="1200">
                <a:solidFill>
                  <a:schemeClr val="lt1"/>
                </a:solidFill>
              </a:rPr>
              <a:t>, </a:t>
            </a:r>
            <a:r>
              <a:rPr i="1" lang="en-GB" sz="1200">
                <a:solidFill>
                  <a:schemeClr val="lt1"/>
                </a:solidFill>
              </a:rPr>
              <a:t>38</a:t>
            </a:r>
            <a:r>
              <a:rPr lang="en-GB" sz="1200">
                <a:solidFill>
                  <a:schemeClr val="lt1"/>
                </a:solidFill>
              </a:rPr>
              <a:t>(1–2), 51–62. </a:t>
            </a:r>
            <a:r>
              <a:rPr lang="en-GB" sz="1200" u="sng">
                <a:solidFill>
                  <a:schemeClr val="lt1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https://doi.org/10.1007/s10464-006-9065-0</a:t>
            </a:r>
            <a:endParaRPr sz="1200" u="sng">
              <a:solidFill>
                <a:schemeClr val="lt1"/>
              </a:solidFill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7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>
                <a:solidFill>
                  <a:schemeClr val="lt1"/>
                </a:solidFill>
              </a:rPr>
              <a:t>Appendix: Oven/Ranges</a:t>
            </a:r>
            <a:endParaRPr sz="6600">
              <a:solidFill>
                <a:schemeClr val="lt1"/>
              </a:solidFill>
            </a:endParaRPr>
          </a:p>
        </p:txBody>
      </p:sp>
      <p:sp>
        <p:nvSpPr>
          <p:cNvPr id="447" name="Google Shape;447;p74"/>
          <p:cNvSpPr txBox="1"/>
          <p:nvPr>
            <p:ph idx="1" type="body"/>
          </p:nvPr>
        </p:nvSpPr>
        <p:spPr>
          <a:xfrm>
            <a:off x="102350" y="1690825"/>
            <a:ext cx="27291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GB" sz="2400">
                <a:solidFill>
                  <a:schemeClr val="lt1"/>
                </a:solidFill>
              </a:rPr>
              <a:t>Assumed 10 year at 5% discount rate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GB" sz="2400">
                <a:solidFill>
                  <a:schemeClr val="lt1"/>
                </a:solidFill>
              </a:rPr>
              <a:t>Resistance: </a:t>
            </a:r>
            <a:r>
              <a:rPr lang="en-GB" sz="2400">
                <a:solidFill>
                  <a:schemeClr val="lt1"/>
                </a:solidFill>
              </a:rPr>
              <a:t>1,752 kWh/year @ $0.35/kWh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GB" sz="2400">
                <a:solidFill>
                  <a:schemeClr val="lt1"/>
                </a:solidFill>
              </a:rPr>
              <a:t> Induction 10% greater efficiency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GB" sz="2400">
                <a:solidFill>
                  <a:schemeClr val="lt1"/>
                </a:solidFill>
              </a:rPr>
              <a:t>Gas: ~140 Therms/Year @ $2.80/Therm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448" name="Google Shape;448;p74"/>
          <p:cNvSpPr txBox="1"/>
          <p:nvPr/>
        </p:nvSpPr>
        <p:spPr>
          <a:xfrm>
            <a:off x="6861425" y="1690825"/>
            <a:ext cx="4738500" cy="10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74"/>
          <p:cNvSpPr txBox="1"/>
          <p:nvPr/>
        </p:nvSpPr>
        <p:spPr>
          <a:xfrm>
            <a:off x="4517150" y="1737988"/>
            <a:ext cx="4738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0" name="Google Shape;450;p74"/>
          <p:cNvCxnSpPr/>
          <p:nvPr/>
        </p:nvCxnSpPr>
        <p:spPr>
          <a:xfrm>
            <a:off x="636000" y="1605575"/>
            <a:ext cx="107178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51" name="Google Shape;451;p74"/>
          <p:cNvGrpSpPr/>
          <p:nvPr/>
        </p:nvGrpSpPr>
        <p:grpSpPr>
          <a:xfrm>
            <a:off x="3028138" y="1741115"/>
            <a:ext cx="8896636" cy="4250618"/>
            <a:chOff x="2990450" y="1916925"/>
            <a:chExt cx="9134123" cy="4308349"/>
          </a:xfrm>
        </p:grpSpPr>
        <p:pic>
          <p:nvPicPr>
            <p:cNvPr id="452" name="Google Shape;452;p7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990450" y="1916925"/>
              <a:ext cx="9134123" cy="43083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3" name="Google Shape;453;p74"/>
            <p:cNvSpPr txBox="1"/>
            <p:nvPr/>
          </p:nvSpPr>
          <p:spPr>
            <a:xfrm>
              <a:off x="9593750" y="2094620"/>
              <a:ext cx="2363700" cy="982800"/>
            </a:xfrm>
            <a:prstGeom prst="rect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700">
                  <a:solidFill>
                    <a:srgbClr val="6489FA"/>
                  </a:solidFill>
                </a:rPr>
                <a:t>10 Year Usage Costs</a:t>
              </a:r>
              <a:endParaRPr b="1" sz="1700">
                <a:solidFill>
                  <a:srgbClr val="6489FA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700">
                  <a:solidFill>
                    <a:srgbClr val="CC4125"/>
                  </a:solidFill>
                </a:rPr>
                <a:t>Initial</a:t>
              </a:r>
              <a:r>
                <a:rPr b="1" lang="en-GB" sz="1700">
                  <a:solidFill>
                    <a:srgbClr val="CC4125"/>
                  </a:solidFill>
                </a:rPr>
                <a:t> Costs</a:t>
              </a:r>
              <a:endParaRPr b="1" sz="1700">
                <a:solidFill>
                  <a:srgbClr val="CC4125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64"/>
          <p:cNvSpPr/>
          <p:nvPr/>
        </p:nvSpPr>
        <p:spPr>
          <a:xfrm flipH="1" rot="10800000">
            <a:off x="3691620" y="1439642"/>
            <a:ext cx="1945431" cy="839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64"/>
          <p:cNvSpPr txBox="1"/>
          <p:nvPr/>
        </p:nvSpPr>
        <p:spPr>
          <a:xfrm>
            <a:off x="642737" y="1777320"/>
            <a:ext cx="4865400" cy="50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Char char="●"/>
            </a:pPr>
            <a:r>
              <a:rPr lang="en-GB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SCHA is interested in </a:t>
            </a:r>
            <a:r>
              <a:rPr lang="en-GB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implementing</a:t>
            </a:r>
            <a:r>
              <a:rPr lang="en-GB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a new kitchen </a:t>
            </a:r>
            <a:r>
              <a:rPr lang="en-GB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design</a:t>
            </a:r>
            <a:r>
              <a:rPr lang="en-GB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that enhances </a:t>
            </a:r>
            <a:r>
              <a:rPr lang="en-GB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accessibility</a:t>
            </a:r>
            <a:r>
              <a:rPr lang="en-GB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for persons of all </a:t>
            </a:r>
            <a:r>
              <a:rPr lang="en-GB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mobility</a:t>
            </a:r>
            <a:r>
              <a:rPr lang="en-GB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abilities</a:t>
            </a:r>
            <a:r>
              <a:rPr lang="en-GB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while limiting cost </a:t>
            </a:r>
            <a:endParaRPr sz="2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Char char="●"/>
            </a:pPr>
            <a:r>
              <a:rPr lang="en-GB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An accessible kitchen would provide an equitable and </a:t>
            </a:r>
            <a:r>
              <a:rPr lang="en-GB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accommodating</a:t>
            </a:r>
            <a:r>
              <a:rPr lang="en-GB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space for community meals in J Street’s cooperative</a:t>
            </a:r>
            <a:endParaRPr sz="2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Char char="●"/>
            </a:pPr>
            <a:r>
              <a:rPr lang="en-GB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Designs will be based on California </a:t>
            </a:r>
            <a:r>
              <a:rPr lang="en-GB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accessibility codes</a:t>
            </a:r>
            <a:r>
              <a:rPr lang="en-GB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to ensure ease of use for the largest number of potential residents</a:t>
            </a:r>
            <a:endParaRPr sz="2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8" name="Google Shape;348;p64"/>
          <p:cNvSpPr txBox="1"/>
          <p:nvPr/>
        </p:nvSpPr>
        <p:spPr>
          <a:xfrm>
            <a:off x="539816" y="488566"/>
            <a:ext cx="8682300" cy="10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aleway"/>
              <a:buNone/>
            </a:pPr>
            <a:r>
              <a:rPr b="1" lang="en-GB" sz="4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Project Framing </a:t>
            </a:r>
            <a:endParaRPr/>
          </a:p>
        </p:txBody>
      </p:sp>
      <p:pic>
        <p:nvPicPr>
          <p:cNvPr id="349" name="Google Shape;349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6274" y="1010212"/>
            <a:ext cx="4865401" cy="4607163"/>
          </a:xfrm>
          <a:prstGeom prst="rect">
            <a:avLst/>
          </a:prstGeom>
          <a:noFill/>
          <a:ln cap="flat" cmpd="sng" w="4762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350" name="Google Shape;350;p64"/>
          <p:cNvSpPr txBox="1"/>
          <p:nvPr/>
        </p:nvSpPr>
        <p:spPr>
          <a:xfrm>
            <a:off x="9222125" y="5617375"/>
            <a:ext cx="202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Courtesy of SCHA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5"/>
          <p:cNvSpPr txBox="1"/>
          <p:nvPr/>
        </p:nvSpPr>
        <p:spPr>
          <a:xfrm>
            <a:off x="2800800" y="4038300"/>
            <a:ext cx="17289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lang="en-GB" sz="1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Current </a:t>
            </a:r>
            <a:r>
              <a:rPr lang="en-GB" sz="1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residents</a:t>
            </a:r>
            <a:r>
              <a:rPr lang="en-GB" sz="1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were </a:t>
            </a:r>
            <a:r>
              <a:rPr lang="en-GB" sz="1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surveyed</a:t>
            </a:r>
            <a:r>
              <a:rPr lang="en-GB" sz="1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via Qualtrics</a:t>
            </a:r>
            <a:endParaRPr sz="1100"/>
          </a:p>
        </p:txBody>
      </p:sp>
      <p:sp>
        <p:nvSpPr>
          <p:cNvPr id="356" name="Google Shape;356;p65"/>
          <p:cNvSpPr txBox="1"/>
          <p:nvPr/>
        </p:nvSpPr>
        <p:spPr>
          <a:xfrm>
            <a:off x="1912712" y="1598838"/>
            <a:ext cx="33234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aleway"/>
              <a:buNone/>
            </a:pPr>
            <a:r>
              <a:rPr b="1" lang="en-GB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Survey</a:t>
            </a:r>
            <a:endParaRPr sz="600"/>
          </a:p>
        </p:txBody>
      </p:sp>
      <p:sp>
        <p:nvSpPr>
          <p:cNvPr id="357" name="Google Shape;357;p65"/>
          <p:cNvSpPr txBox="1"/>
          <p:nvPr/>
        </p:nvSpPr>
        <p:spPr>
          <a:xfrm>
            <a:off x="4529700" y="4038300"/>
            <a:ext cx="22371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lang="en-GB" sz="1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ADA experts and community members were interviewed</a:t>
            </a:r>
            <a:endParaRPr sz="1100"/>
          </a:p>
        </p:txBody>
      </p:sp>
      <p:sp>
        <p:nvSpPr>
          <p:cNvPr id="358" name="Google Shape;358;p65"/>
          <p:cNvSpPr txBox="1"/>
          <p:nvPr/>
        </p:nvSpPr>
        <p:spPr>
          <a:xfrm>
            <a:off x="6617125" y="4038300"/>
            <a:ext cx="1934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lang="en-GB" sz="1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Design charrette where various kitchen layouts were discussed</a:t>
            </a:r>
            <a:endParaRPr sz="1100"/>
          </a:p>
        </p:txBody>
      </p:sp>
      <p:pic>
        <p:nvPicPr>
          <p:cNvPr descr="Bar chart" id="359" name="Google Shape;359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8737" y="2337313"/>
            <a:ext cx="1042128" cy="1042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untains" id="360" name="Google Shape;360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76588" y="2337336"/>
            <a:ext cx="1042125" cy="1042125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65"/>
          <p:cNvSpPr txBox="1"/>
          <p:nvPr/>
        </p:nvSpPr>
        <p:spPr>
          <a:xfrm>
            <a:off x="3827196" y="1598838"/>
            <a:ext cx="33234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aleway"/>
              <a:buNone/>
            </a:pPr>
            <a:r>
              <a:rPr b="1" lang="en-GB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Interviews</a:t>
            </a:r>
            <a:endParaRPr b="1" i="0" sz="24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2" name="Google Shape;362;p65"/>
          <p:cNvSpPr txBox="1"/>
          <p:nvPr/>
        </p:nvSpPr>
        <p:spPr>
          <a:xfrm>
            <a:off x="5772517" y="1598838"/>
            <a:ext cx="33234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aleway"/>
              <a:buNone/>
            </a:pPr>
            <a:r>
              <a:rPr b="1" lang="en-GB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Charrette</a:t>
            </a:r>
            <a:endParaRPr b="1" i="0" sz="24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descr="Repeat" id="363" name="Google Shape;363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71487" y="2489250"/>
            <a:ext cx="925475" cy="925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65"/>
          <p:cNvSpPr txBox="1"/>
          <p:nvPr/>
        </p:nvSpPr>
        <p:spPr>
          <a:xfrm>
            <a:off x="447677" y="383375"/>
            <a:ext cx="38871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aleway"/>
              <a:buNone/>
            </a:pPr>
            <a:r>
              <a:rPr lang="en-GB" sz="5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Approach</a:t>
            </a:r>
            <a:endParaRPr sz="5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65"/>
          <p:cNvSpPr txBox="1"/>
          <p:nvPr/>
        </p:nvSpPr>
        <p:spPr>
          <a:xfrm>
            <a:off x="407564" y="4038300"/>
            <a:ext cx="25179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lang="en-GB" sz="1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Case studies and codes researched to develop accessibility design framework along with market analysis of new appliances</a:t>
            </a:r>
            <a:endParaRPr sz="1100"/>
          </a:p>
        </p:txBody>
      </p:sp>
      <p:pic>
        <p:nvPicPr>
          <p:cNvPr id="366" name="Google Shape;366;p6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3461" y="2368945"/>
            <a:ext cx="1166110" cy="116611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65"/>
          <p:cNvSpPr txBox="1"/>
          <p:nvPr/>
        </p:nvSpPr>
        <p:spPr>
          <a:xfrm>
            <a:off x="810325" y="1535250"/>
            <a:ext cx="2517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Research </a:t>
            </a:r>
            <a:endParaRPr b="1" sz="2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8" name="Google Shape;368;p65"/>
          <p:cNvSpPr txBox="1"/>
          <p:nvPr/>
        </p:nvSpPr>
        <p:spPr>
          <a:xfrm>
            <a:off x="8728213" y="1535250"/>
            <a:ext cx="3090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Recommendations</a:t>
            </a:r>
            <a:endParaRPr b="1" sz="24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69" name="Google Shape;369;p65"/>
          <p:cNvPicPr preferRelativeResize="0"/>
          <p:nvPr/>
        </p:nvPicPr>
        <p:blipFill rotWithShape="1">
          <a:blip r:embed="rId7">
            <a:alphaModFix/>
          </a:blip>
          <a:srcRect b="8047" l="0" r="0" t="8038"/>
          <a:stretch/>
        </p:blipFill>
        <p:spPr>
          <a:xfrm>
            <a:off x="9405237" y="2398845"/>
            <a:ext cx="1584874" cy="1329956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65"/>
          <p:cNvSpPr txBox="1"/>
          <p:nvPr/>
        </p:nvSpPr>
        <p:spPr>
          <a:xfrm>
            <a:off x="8803075" y="4038300"/>
            <a:ext cx="29406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Recommendations from the charrette were synthesized into designs, and written recommendations based on codes were provided</a:t>
            </a:r>
            <a:endParaRPr sz="15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1" name="Google Shape;371;p65"/>
          <p:cNvSpPr/>
          <p:nvPr/>
        </p:nvSpPr>
        <p:spPr>
          <a:xfrm>
            <a:off x="1083450" y="5694750"/>
            <a:ext cx="9673800" cy="585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66"/>
          <p:cNvSpPr txBox="1"/>
          <p:nvPr>
            <p:ph type="title"/>
          </p:nvPr>
        </p:nvSpPr>
        <p:spPr>
          <a:xfrm>
            <a:off x="838200" y="357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Applying Research Findings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77" name="Google Shape;377;p66"/>
          <p:cNvSpPr txBox="1"/>
          <p:nvPr>
            <p:ph idx="1" type="body"/>
          </p:nvPr>
        </p:nvSpPr>
        <p:spPr>
          <a:xfrm>
            <a:off x="522600" y="1710525"/>
            <a:ext cx="6551100" cy="455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Community Input</a:t>
            </a:r>
            <a:endParaRPr>
              <a:solidFill>
                <a:schemeClr val="lt1"/>
              </a:solidFill>
            </a:endParaRPr>
          </a:p>
          <a:p>
            <a:pPr indent="-3873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</a:pPr>
            <a:r>
              <a:rPr lang="en-GB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Community Engagement: </a:t>
            </a:r>
            <a:r>
              <a:rPr i="1" lang="en-GB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Surveys</a:t>
            </a:r>
            <a:endParaRPr i="1"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</a:pPr>
            <a:r>
              <a:rPr lang="en-GB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Colearning w/ community: </a:t>
            </a:r>
            <a:r>
              <a:rPr i="1" lang="en-GB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Interviews</a:t>
            </a:r>
            <a:endParaRPr i="1"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</a:pPr>
            <a:r>
              <a:rPr lang="en-GB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Conceptual design phase and analysis: </a:t>
            </a:r>
            <a:r>
              <a:rPr i="1" lang="en-GB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Charrette</a:t>
            </a:r>
            <a:endParaRPr i="1" sz="2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ADA and Universal Design </a:t>
            </a:r>
            <a:r>
              <a:rPr lang="en-GB">
                <a:solidFill>
                  <a:schemeClr val="lt1"/>
                </a:solidFill>
              </a:rPr>
              <a:t>Guidelines</a:t>
            </a:r>
            <a:endParaRPr>
              <a:solidFill>
                <a:schemeClr val="lt1"/>
              </a:solidFill>
            </a:endParaRPr>
          </a:p>
          <a:p>
            <a:pPr indent="-412750" lvl="1" marL="91440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900"/>
              <a:buChar char="•"/>
            </a:pPr>
            <a:r>
              <a:rPr lang="en-GB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Recommendations follow Chapter 11A and 11B accessibility codes</a:t>
            </a:r>
            <a:endParaRPr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</a:pPr>
            <a:r>
              <a:rPr lang="en-GB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Accessibility specialist Chris Adamson was consulted</a:t>
            </a:r>
            <a:endParaRPr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378" name="Google Shape;378;p66"/>
          <p:cNvPicPr preferRelativeResize="0"/>
          <p:nvPr/>
        </p:nvPicPr>
        <p:blipFill rotWithShape="1">
          <a:blip r:embed="rId3">
            <a:alphaModFix/>
          </a:blip>
          <a:srcRect b="14625" l="21083" r="23376" t="22059"/>
          <a:stretch/>
        </p:blipFill>
        <p:spPr>
          <a:xfrm>
            <a:off x="7361425" y="1710524"/>
            <a:ext cx="4409352" cy="2827378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66"/>
          <p:cNvSpPr txBox="1"/>
          <p:nvPr/>
        </p:nvSpPr>
        <p:spPr>
          <a:xfrm>
            <a:off x="7361425" y="4675125"/>
            <a:ext cx="299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Photo credit: Benenberg, 2015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7"/>
          <p:cNvSpPr txBox="1"/>
          <p:nvPr/>
        </p:nvSpPr>
        <p:spPr>
          <a:xfrm>
            <a:off x="3866300" y="2551238"/>
            <a:ext cx="741000" cy="6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85" name="Google Shape;385;p67"/>
          <p:cNvSpPr txBox="1"/>
          <p:nvPr/>
        </p:nvSpPr>
        <p:spPr>
          <a:xfrm>
            <a:off x="1101035" y="3193099"/>
            <a:ext cx="22524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Lorem ipsum dolor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67"/>
          <p:cNvSpPr txBox="1"/>
          <p:nvPr/>
        </p:nvSpPr>
        <p:spPr>
          <a:xfrm>
            <a:off x="1101035" y="3857551"/>
            <a:ext cx="22524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Lorem ipsum dolor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67"/>
          <p:cNvSpPr txBox="1"/>
          <p:nvPr/>
        </p:nvSpPr>
        <p:spPr>
          <a:xfrm>
            <a:off x="1101035" y="4522003"/>
            <a:ext cx="22524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Lorem ipsum dolor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67"/>
          <p:cNvSpPr txBox="1"/>
          <p:nvPr/>
        </p:nvSpPr>
        <p:spPr>
          <a:xfrm>
            <a:off x="1101035" y="5186455"/>
            <a:ext cx="22524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Lorem ipsum dolor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9" name="Google Shape;389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1775" y="900651"/>
            <a:ext cx="8928452" cy="5056701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67"/>
          <p:cNvSpPr txBox="1"/>
          <p:nvPr/>
        </p:nvSpPr>
        <p:spPr>
          <a:xfrm>
            <a:off x="1530500" y="270325"/>
            <a:ext cx="8145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lt1"/>
                </a:solidFill>
              </a:rPr>
              <a:t>Conceptual design phase and analysis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68"/>
          <p:cNvSpPr txBox="1"/>
          <p:nvPr/>
        </p:nvSpPr>
        <p:spPr>
          <a:xfrm>
            <a:off x="3866300" y="2551238"/>
            <a:ext cx="741000" cy="6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96" name="Google Shape;396;p68"/>
          <p:cNvSpPr txBox="1"/>
          <p:nvPr/>
        </p:nvSpPr>
        <p:spPr>
          <a:xfrm>
            <a:off x="1101035" y="3193099"/>
            <a:ext cx="22524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Lorem ipsum dolor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68"/>
          <p:cNvSpPr txBox="1"/>
          <p:nvPr/>
        </p:nvSpPr>
        <p:spPr>
          <a:xfrm>
            <a:off x="1101035" y="3857551"/>
            <a:ext cx="22524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Lorem ipsum dolor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68"/>
          <p:cNvSpPr txBox="1"/>
          <p:nvPr/>
        </p:nvSpPr>
        <p:spPr>
          <a:xfrm>
            <a:off x="1101035" y="4522003"/>
            <a:ext cx="22524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Lorem ipsum dolor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68"/>
          <p:cNvSpPr txBox="1"/>
          <p:nvPr/>
        </p:nvSpPr>
        <p:spPr>
          <a:xfrm>
            <a:off x="1101035" y="5186455"/>
            <a:ext cx="22524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Lorem ipsum dolor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0" name="Google Shape;400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1775" y="900651"/>
            <a:ext cx="8928452" cy="5056701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68"/>
          <p:cNvSpPr txBox="1"/>
          <p:nvPr/>
        </p:nvSpPr>
        <p:spPr>
          <a:xfrm>
            <a:off x="1530500" y="270325"/>
            <a:ext cx="7108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 of Community Input: </a:t>
            </a: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Design Charrette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9"/>
          <p:cNvSpPr txBox="1"/>
          <p:nvPr/>
        </p:nvSpPr>
        <p:spPr>
          <a:xfrm>
            <a:off x="3866300" y="2551238"/>
            <a:ext cx="741000" cy="6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07" name="Google Shape;407;p69"/>
          <p:cNvSpPr txBox="1"/>
          <p:nvPr/>
        </p:nvSpPr>
        <p:spPr>
          <a:xfrm>
            <a:off x="1101035" y="3193099"/>
            <a:ext cx="22524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Lorem ipsum dolor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69"/>
          <p:cNvSpPr txBox="1"/>
          <p:nvPr/>
        </p:nvSpPr>
        <p:spPr>
          <a:xfrm>
            <a:off x="1101035" y="3857551"/>
            <a:ext cx="22524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Lorem ipsum dolor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69"/>
          <p:cNvSpPr txBox="1"/>
          <p:nvPr/>
        </p:nvSpPr>
        <p:spPr>
          <a:xfrm>
            <a:off x="1101035" y="5186455"/>
            <a:ext cx="22524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Lorem ipsum dolor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0" name="Google Shape;410;p69"/>
          <p:cNvPicPr preferRelativeResize="0"/>
          <p:nvPr/>
        </p:nvPicPr>
        <p:blipFill rotWithShape="1">
          <a:blip r:embed="rId3">
            <a:alphaModFix/>
          </a:blip>
          <a:srcRect b="0" l="59" r="59" t="0"/>
          <a:stretch/>
        </p:blipFill>
        <p:spPr>
          <a:xfrm>
            <a:off x="315612" y="824425"/>
            <a:ext cx="2733402" cy="139940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69"/>
          <p:cNvSpPr txBox="1"/>
          <p:nvPr/>
        </p:nvSpPr>
        <p:spPr>
          <a:xfrm>
            <a:off x="195275" y="177925"/>
            <a:ext cx="6279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Design Charrette</a:t>
            </a:r>
            <a:r>
              <a:rPr lang="en-GB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Results 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2" name="Google Shape;412;p69"/>
          <p:cNvPicPr preferRelativeResize="0"/>
          <p:nvPr/>
        </p:nvPicPr>
        <p:blipFill rotWithShape="1">
          <a:blip r:embed="rId4">
            <a:alphaModFix/>
          </a:blip>
          <a:srcRect b="0" l="9" r="19" t="0"/>
          <a:stretch/>
        </p:blipFill>
        <p:spPr>
          <a:xfrm>
            <a:off x="3258070" y="824425"/>
            <a:ext cx="2733401" cy="1399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69"/>
          <p:cNvPicPr preferRelativeResize="0"/>
          <p:nvPr/>
        </p:nvPicPr>
        <p:blipFill rotWithShape="1">
          <a:blip r:embed="rId5">
            <a:alphaModFix/>
          </a:blip>
          <a:srcRect b="4521" l="0" r="0" t="4511"/>
          <a:stretch/>
        </p:blipFill>
        <p:spPr>
          <a:xfrm>
            <a:off x="6200528" y="824425"/>
            <a:ext cx="2733404" cy="139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69"/>
          <p:cNvPicPr preferRelativeResize="0"/>
          <p:nvPr/>
        </p:nvPicPr>
        <p:blipFill rotWithShape="1">
          <a:blip r:embed="rId6">
            <a:alphaModFix/>
          </a:blip>
          <a:srcRect b="4930" l="0" r="0" t="4939"/>
          <a:stretch/>
        </p:blipFill>
        <p:spPr>
          <a:xfrm>
            <a:off x="9142986" y="824425"/>
            <a:ext cx="2733402" cy="139940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15" name="Google Shape;415;p69"/>
          <p:cNvGraphicFramePr/>
          <p:nvPr/>
        </p:nvGraphicFramePr>
        <p:xfrm>
          <a:off x="315600" y="2357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{C3996E31-2287-4560-8BDE-8974F2A18E2B}</a:tableStyleId>
              </a:tblPr>
              <a:tblGrid>
                <a:gridCol w="2890200"/>
                <a:gridCol w="2890200"/>
                <a:gridCol w="2890200"/>
                <a:gridCol w="2890200"/>
              </a:tblGrid>
              <a:tr h="501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chemeClr val="lt1"/>
                          </a:solidFill>
                        </a:rPr>
                        <a:t>Option 1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chemeClr val="lt1"/>
                          </a:solidFill>
                        </a:rPr>
                        <a:t>Option 2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chemeClr val="lt1"/>
                          </a:solidFill>
                        </a:rPr>
                        <a:t>Option 3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chemeClr val="lt1"/>
                          </a:solidFill>
                        </a:rPr>
                        <a:t>Option 4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402525">
                <a:tc>
                  <a:txBody>
                    <a:bodyPr/>
                    <a:lstStyle/>
                    <a:p>
                      <a:pPr indent="-3810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Char char="+"/>
                      </a:pPr>
                      <a:r>
                        <a:rPr lang="en-GB" sz="2400">
                          <a:solidFill>
                            <a:schemeClr val="lt1"/>
                          </a:solidFill>
                        </a:rPr>
                        <a:t>Expand kitchen to patio 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  <a:p>
                      <a:pPr indent="-3810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Char char="+"/>
                      </a:pPr>
                      <a:r>
                        <a:rPr lang="en-GB" sz="2400">
                          <a:solidFill>
                            <a:schemeClr val="lt1"/>
                          </a:solidFill>
                        </a:rPr>
                        <a:t>Commercial fridge 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  <a:p>
                      <a:pPr indent="-3810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Char char="+"/>
                      </a:pPr>
                      <a:r>
                        <a:rPr lang="en-GB" sz="2400">
                          <a:solidFill>
                            <a:schemeClr val="lt1"/>
                          </a:solidFill>
                        </a:rPr>
                        <a:t>More Counter Space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  <a:p>
                      <a:pPr indent="-3873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500"/>
                        <a:buChar char="-"/>
                      </a:pPr>
                      <a:r>
                        <a:rPr lang="en-GB" sz="2500">
                          <a:solidFill>
                            <a:schemeClr val="lt1"/>
                          </a:solidFill>
                        </a:rPr>
                        <a:t>Fridge Blocks Door</a:t>
                      </a:r>
                      <a:endParaRPr sz="25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810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Char char="+"/>
                      </a:pPr>
                      <a:r>
                        <a:rPr lang="en-GB" sz="2400">
                          <a:solidFill>
                            <a:schemeClr val="lt1"/>
                          </a:solidFill>
                        </a:rPr>
                        <a:t>Expand entryway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  <a:p>
                      <a:pPr indent="-3810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Char char="+"/>
                      </a:pPr>
                      <a:r>
                        <a:rPr lang="en-GB" sz="2400">
                          <a:solidFill>
                            <a:schemeClr val="lt1"/>
                          </a:solidFill>
                        </a:rPr>
                        <a:t>2 fridges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  <a:p>
                      <a:pPr indent="-3810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Char char="+"/>
                      </a:pPr>
                      <a:r>
                        <a:rPr lang="en-GB" sz="2400">
                          <a:solidFill>
                            <a:schemeClr val="lt1"/>
                          </a:solidFill>
                        </a:rPr>
                        <a:t>R</a:t>
                      </a:r>
                      <a:r>
                        <a:rPr lang="en-GB" sz="2400">
                          <a:solidFill>
                            <a:schemeClr val="lt1"/>
                          </a:solidFill>
                        </a:rPr>
                        <a:t>elocate s</a:t>
                      </a:r>
                      <a:r>
                        <a:rPr lang="en-GB" sz="2400">
                          <a:solidFill>
                            <a:schemeClr val="lt1"/>
                          </a:solidFill>
                        </a:rPr>
                        <a:t>tove 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  <a:p>
                      <a:pPr indent="-419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000"/>
                        <a:buChar char="+"/>
                      </a:pPr>
                      <a:r>
                        <a:rPr lang="en-GB" sz="2500">
                          <a:solidFill>
                            <a:schemeClr val="lt1"/>
                          </a:solidFill>
                        </a:rPr>
                        <a:t>More Counter Space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810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Char char="+"/>
                      </a:pPr>
                      <a:r>
                        <a:rPr lang="en-GB" sz="2400">
                          <a:solidFill>
                            <a:schemeClr val="lt1"/>
                          </a:solidFill>
                        </a:rPr>
                        <a:t>Relocate stove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  <a:p>
                      <a:pPr indent="-3810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Char char="+"/>
                      </a:pPr>
                      <a:r>
                        <a:rPr lang="en-GB" sz="2400">
                          <a:solidFill>
                            <a:schemeClr val="lt1"/>
                          </a:solidFill>
                        </a:rPr>
                        <a:t>2 fridges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  <a:p>
                      <a:pPr indent="-3810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Char char="+"/>
                      </a:pPr>
                      <a:r>
                        <a:rPr lang="en-GB" sz="2400">
                          <a:solidFill>
                            <a:schemeClr val="lt1"/>
                          </a:solidFill>
                        </a:rPr>
                        <a:t>More Counter Space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  <a:p>
                      <a:pPr indent="-3810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Char char="-"/>
                      </a:pPr>
                      <a:r>
                        <a:rPr lang="en-GB" sz="2400">
                          <a:solidFill>
                            <a:schemeClr val="lt1"/>
                          </a:solidFill>
                        </a:rPr>
                        <a:t>Expensive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810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Char char="+"/>
                      </a:pPr>
                      <a:r>
                        <a:rPr lang="en-GB" sz="2400">
                          <a:solidFill>
                            <a:schemeClr val="lt1"/>
                          </a:solidFill>
                        </a:rPr>
                        <a:t>Expand kitchen to patio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  <a:p>
                      <a:pPr indent="-3810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Char char="+"/>
                      </a:pPr>
                      <a:r>
                        <a:rPr lang="en-GB" sz="2400">
                          <a:solidFill>
                            <a:schemeClr val="lt1"/>
                          </a:solidFill>
                        </a:rPr>
                        <a:t>Relocate stove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  <a:p>
                      <a:pPr indent="-3810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Char char="+"/>
                      </a:pPr>
                      <a:r>
                        <a:rPr lang="en-GB" sz="2400">
                          <a:solidFill>
                            <a:schemeClr val="lt1"/>
                          </a:solidFill>
                        </a:rPr>
                        <a:t>Commercial fridge 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  <a:p>
                      <a:pPr indent="-3810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Char char="+"/>
                      </a:pPr>
                      <a:r>
                        <a:rPr lang="en-GB" sz="2400">
                          <a:solidFill>
                            <a:schemeClr val="lt1"/>
                          </a:solidFill>
                        </a:rPr>
                        <a:t>Remove wall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  <a:p>
                      <a:pPr indent="-3810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Char char="-"/>
                      </a:pPr>
                      <a:r>
                        <a:rPr lang="en-GB" sz="2400">
                          <a:solidFill>
                            <a:schemeClr val="lt1"/>
                          </a:solidFill>
                        </a:rPr>
                        <a:t>Expensive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70"/>
          <p:cNvSpPr txBox="1"/>
          <p:nvPr>
            <p:ph type="title"/>
          </p:nvPr>
        </p:nvSpPr>
        <p:spPr>
          <a:xfrm>
            <a:off x="732225" y="-75700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chemeClr val="lt1"/>
                </a:solidFill>
              </a:rPr>
              <a:t>Example Recommendations</a:t>
            </a:r>
            <a:endParaRPr sz="5000">
              <a:solidFill>
                <a:schemeClr val="lt1"/>
              </a:solidFill>
            </a:endParaRPr>
          </a:p>
        </p:txBody>
      </p:sp>
      <p:sp>
        <p:nvSpPr>
          <p:cNvPr id="421" name="Google Shape;421;p70"/>
          <p:cNvSpPr txBox="1"/>
          <p:nvPr/>
        </p:nvSpPr>
        <p:spPr>
          <a:xfrm>
            <a:off x="0" y="817963"/>
            <a:ext cx="7048500" cy="58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libri"/>
              <a:buChar char="●"/>
            </a:pPr>
            <a:r>
              <a:rPr lang="en-GB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Currently, pipes under the sink are exposed and would pose a safety hazard to anyone attempting to roll under it. Pursuant to section 1133A.7.1, pipes under sinks should be insulated to protect against contact. </a:t>
            </a: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libri"/>
              <a:buChar char="●"/>
            </a:pPr>
            <a:r>
              <a:rPr lang="en-GB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portable induction cooktop would also be beneficial, as it could be used during kitchen remodel and in normal kitchen use as a secondary cooktop on an accessible work space. </a:t>
            </a: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2" name="Google Shape;422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2050" y="2341025"/>
            <a:ext cx="4806551" cy="3205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3" name="Google Shape;423;p70"/>
          <p:cNvCxnSpPr/>
          <p:nvPr/>
        </p:nvCxnSpPr>
        <p:spPr>
          <a:xfrm flipH="1" rot="10800000">
            <a:off x="320950" y="1080775"/>
            <a:ext cx="11520900" cy="153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71"/>
          <p:cNvSpPr txBox="1"/>
          <p:nvPr>
            <p:ph type="title"/>
          </p:nvPr>
        </p:nvSpPr>
        <p:spPr>
          <a:xfrm>
            <a:off x="838200" y="357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Reflecting on Historical Inequities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29" name="Google Shape;429;p71"/>
          <p:cNvSpPr txBox="1"/>
          <p:nvPr>
            <p:ph idx="1" type="body"/>
          </p:nvPr>
        </p:nvSpPr>
        <p:spPr>
          <a:xfrm>
            <a:off x="1491475" y="1240800"/>
            <a:ext cx="7885500" cy="4364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lt1"/>
                </a:solidFill>
              </a:rPr>
              <a:t>Procedural Equity</a:t>
            </a:r>
            <a:endParaRPr>
              <a:solidFill>
                <a:schemeClr val="lt1"/>
              </a:solidFill>
            </a:endParaRPr>
          </a:p>
          <a:p>
            <a:pPr indent="-342900" lvl="1" marL="91440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GB">
                <a:solidFill>
                  <a:schemeClr val="lt1"/>
                </a:solidFill>
              </a:rPr>
              <a:t>Included current residents’ design ideas</a:t>
            </a:r>
            <a:endParaRPr>
              <a:solidFill>
                <a:schemeClr val="lt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GB">
                <a:solidFill>
                  <a:schemeClr val="lt1"/>
                </a:solidFill>
              </a:rPr>
              <a:t>Worked with a wheelchair user to incorporate lived experiences into design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lt1"/>
                </a:solidFill>
              </a:rPr>
              <a:t>Distributional Equity</a:t>
            </a:r>
            <a:endParaRPr>
              <a:solidFill>
                <a:schemeClr val="lt1"/>
              </a:solidFill>
            </a:endParaRPr>
          </a:p>
          <a:p>
            <a:pPr indent="-342900" lvl="1" marL="91440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GB">
                <a:solidFill>
                  <a:schemeClr val="lt1"/>
                </a:solidFill>
              </a:rPr>
              <a:t>Core principle was to increase accessibility for all</a:t>
            </a:r>
            <a:endParaRPr>
              <a:solidFill>
                <a:schemeClr val="lt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GB">
                <a:solidFill>
                  <a:schemeClr val="lt1"/>
                </a:solidFill>
              </a:rPr>
              <a:t>Collaborated with an accessibility design professional</a:t>
            </a:r>
            <a:endParaRPr>
              <a:solidFill>
                <a:schemeClr val="lt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GB">
                <a:solidFill>
                  <a:schemeClr val="lt1"/>
                </a:solidFill>
              </a:rPr>
              <a:t>Consulted case studies for universal design principles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Structural Equity</a:t>
            </a:r>
            <a:endParaRPr>
              <a:solidFill>
                <a:schemeClr val="lt1"/>
              </a:solidFill>
            </a:endParaRPr>
          </a:p>
          <a:p>
            <a:pPr indent="-342900" lvl="1" marL="91440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GB">
                <a:solidFill>
                  <a:schemeClr val="lt1"/>
                </a:solidFill>
              </a:rPr>
              <a:t>Contributing to SCHA’s mission of providing affordable, below-market housing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Office Theme">
  <a:themeElements>
    <a:clrScheme name="Custom 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7_Office Theme">
  <a:themeElements>
    <a:clrScheme name="Custom 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Office Theme">
  <a:themeElements>
    <a:clrScheme name="Custom 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