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PT Sans Narrow" panose="020B0506020203020204" pitchFamily="34" charset="77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8F7B48-87E2-47E2-8455-8491C725525A}">
  <a:tblStyle styleId="{BB8F7B48-87E2-47E2-8455-8491C72552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a483b863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a483b863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d2beafed0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d2beafed0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"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Based on previous years’ data- assumes constant energy usage and production year-to-year</a:t>
            </a:r>
            <a:endParaRPr sz="1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5D46"/>
              </a:buClr>
              <a:buSzPts val="1400"/>
              <a:buFont typeface="Open Sans"/>
              <a:buChar char="○"/>
            </a:pPr>
            <a:r>
              <a:rPr lang="en"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Lacks any dynamic inputs, and does not consider the effects of weather or occupancy on energy usage, limiting its accuracy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d545683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d545683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aa906f16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aa906f16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different tools based on data availability and team members’ comfortability with each software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d81d73d9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d81d73d9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Calculate cooling degree days and heating degree days using predicted and actual hourly temperature data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Hourly temperature </a:t>
            </a:r>
            <a:r>
              <a:rPr lang="en" sz="1200" i="1">
                <a:solidFill>
                  <a:schemeClr val="dk1"/>
                </a:solidFill>
              </a:rPr>
              <a:t>predictions </a:t>
            </a:r>
            <a:r>
              <a:rPr lang="en" sz="1200">
                <a:solidFill>
                  <a:schemeClr val="dk1"/>
                </a:solidFill>
              </a:rPr>
              <a:t>for the week using </a:t>
            </a:r>
            <a:r>
              <a:rPr lang="en" sz="105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hyperlocal </a:t>
            </a:r>
            <a:r>
              <a:rPr lang="en" sz="1200">
                <a:solidFill>
                  <a:schemeClr val="dk1"/>
                </a:solidFill>
              </a:rPr>
              <a:t>temperature data from Dark Sky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Hourly temperature </a:t>
            </a:r>
            <a:r>
              <a:rPr lang="en" sz="1200" i="1">
                <a:solidFill>
                  <a:schemeClr val="dk1"/>
                </a:solidFill>
              </a:rPr>
              <a:t>actuals </a:t>
            </a:r>
            <a:r>
              <a:rPr lang="en" sz="1200">
                <a:solidFill>
                  <a:schemeClr val="dk1"/>
                </a:solidFill>
              </a:rPr>
              <a:t>for all weeks prior in that year using historical temperature data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Occupancy indicators gives us weekdays versus weekends  (just make sure which one uses previous data from years)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Days classified as weekend, holiday, and school day or not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Annual PV production = building overall budget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Divide annual budget by 365 to get average daily budget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Calculate daily budget for each end use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d48cb5f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d48cb5f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d2beafed0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d2beafed0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d2beafed0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d2beafed0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d2beafe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d2beafe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260"/>
              <a:t>Modeling ZNE Consumption Targets</a:t>
            </a:r>
            <a:endParaRPr sz="4260"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Prepared by: Lucas Beslow, Leslie Nelson, Taher Othman</a:t>
            </a:r>
            <a:endParaRPr sz="2500"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1106000" y="3564975"/>
            <a:ext cx="693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Project client: Dr. Angela Sanguinetti</a:t>
            </a:r>
            <a:endParaRPr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1606475" y="1257575"/>
            <a:ext cx="3030300" cy="8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Thank you!</a:t>
            </a:r>
            <a:endParaRPr sz="4800">
              <a:solidFill>
                <a:srgbClr val="1155CC"/>
              </a:solidFill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4085850" y="2370125"/>
            <a:ext cx="4386600" cy="2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Please feel free to ask any questions!</a:t>
            </a:r>
            <a:endParaRPr sz="48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0844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an existing model for the West Village commercial buildings that gives ZNE energy budgets for each buildings’ end uses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were tasked with producing a more accurate model that would provide dynamic energy budgets per end use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r="27943"/>
          <a:stretch/>
        </p:blipFill>
        <p:spPr>
          <a:xfrm>
            <a:off x="5205575" y="1012500"/>
            <a:ext cx="3712051" cy="29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5205575" y="3882800"/>
            <a:ext cx="380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latin typeface="Open Sans"/>
                <a:ea typeface="Open Sans"/>
                <a:cs typeface="Open Sans"/>
                <a:sym typeface="Open Sans"/>
              </a:rPr>
              <a:t>Photo: http://wved.ucdavis.edu/#!/</a:t>
            </a:r>
            <a:endParaRPr sz="80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 Literature Review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Found that outdoor air temperature and occupancy are powerful predictors of building energy use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Linear regression can be an accurate method for modeling this relationship, even more so than leading building energy modeling software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 Model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Using weather inputs (heating and cooling degree days) as well as occupancy indicators (weekend, holiday, school in session)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Model Validation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Compare the mean-squared error of the old model vs. new model to determine if improvements were made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7211693" y="166625"/>
            <a:ext cx="1330200" cy="12642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5645424" y="166625"/>
            <a:ext cx="1330200" cy="12642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88" name="Google Shape;88;p15"/>
          <p:cNvSpPr/>
          <p:nvPr/>
        </p:nvSpPr>
        <p:spPr>
          <a:xfrm>
            <a:off x="4038925" y="166625"/>
            <a:ext cx="1330200" cy="1264200"/>
          </a:xfrm>
          <a:prstGeom prst="ellipse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065" y="327496"/>
            <a:ext cx="1082071" cy="10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449" y="256871"/>
            <a:ext cx="1082071" cy="102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5833" y="284586"/>
            <a:ext cx="1082071" cy="10282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873150" y="4682925"/>
            <a:ext cx="332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latin typeface="Open Sans"/>
                <a:ea typeface="Open Sans"/>
                <a:cs typeface="Open Sans"/>
                <a:sym typeface="Open Sans"/>
              </a:rPr>
              <a:t>Icons: https://thenounproject.com/</a:t>
            </a:r>
            <a:endParaRPr sz="80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0263" y="3246400"/>
            <a:ext cx="1287075" cy="12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2525" y="1790400"/>
            <a:ext cx="2009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6978113" y="1716000"/>
            <a:ext cx="2009700" cy="17115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586663" y="1716000"/>
            <a:ext cx="2009700" cy="17115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112" y="1895475"/>
            <a:ext cx="20097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273138" y="1716000"/>
            <a:ext cx="2009700" cy="17115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5270838" y="3128700"/>
            <a:ext cx="2009700" cy="17115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1936538" y="3104650"/>
            <a:ext cx="2009700" cy="17115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and Procedure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6262" y="1791138"/>
            <a:ext cx="1251475" cy="9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428675" y="2682075"/>
            <a:ext cx="169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1. Data Cleaning</a:t>
            </a:r>
            <a:endParaRPr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1936551" y="4162100"/>
            <a:ext cx="1894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2. Incorporate weather data</a:t>
            </a:r>
            <a:endParaRPr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106488" y="2761050"/>
            <a:ext cx="145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3. Linear regression</a:t>
            </a:r>
            <a:endParaRPr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547150" y="4118600"/>
            <a:ext cx="145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4. Evaluate Model</a:t>
            </a:r>
            <a:endParaRPr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7189850" y="2466675"/>
            <a:ext cx="145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5. Code final model logic</a:t>
            </a:r>
            <a:endParaRPr b="1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30024" y="3337000"/>
            <a:ext cx="781598" cy="7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Overview of Model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242150" y="1494750"/>
            <a:ext cx="3033000" cy="7551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Calculate cooling degree days and heating degree days </a:t>
            </a:r>
            <a:endParaRPr sz="1200"/>
          </a:p>
        </p:txBody>
      </p:sp>
      <p:sp>
        <p:nvSpPr>
          <p:cNvPr id="121" name="Google Shape;121;p17"/>
          <p:cNvSpPr/>
          <p:nvPr/>
        </p:nvSpPr>
        <p:spPr>
          <a:xfrm>
            <a:off x="3633987" y="1370450"/>
            <a:ext cx="2126400" cy="18558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Generate linear regression equation to predict end use daily budget %</a:t>
            </a:r>
            <a:endParaRPr b="1" dirty="0"/>
          </a:p>
        </p:txBody>
      </p:sp>
      <p:sp>
        <p:nvSpPr>
          <p:cNvPr id="122" name="Google Shape;122;p17"/>
          <p:cNvSpPr/>
          <p:nvPr/>
        </p:nvSpPr>
        <p:spPr>
          <a:xfrm>
            <a:off x="3428600" y="3541825"/>
            <a:ext cx="1833600" cy="738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Calculate average daily budget from PV</a:t>
            </a:r>
            <a:endParaRPr sz="1200"/>
          </a:p>
        </p:txBody>
      </p:sp>
      <p:sp>
        <p:nvSpPr>
          <p:cNvPr id="123" name="Google Shape;123;p17"/>
          <p:cNvSpPr/>
          <p:nvPr/>
        </p:nvSpPr>
        <p:spPr>
          <a:xfrm>
            <a:off x="6262400" y="1987550"/>
            <a:ext cx="2825700" cy="8145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Find hourly end use budget</a:t>
            </a:r>
            <a:endParaRPr sz="1200"/>
          </a:p>
        </p:txBody>
      </p:sp>
      <p:sp>
        <p:nvSpPr>
          <p:cNvPr id="124" name="Google Shape;124;p17"/>
          <p:cNvSpPr/>
          <p:nvPr/>
        </p:nvSpPr>
        <p:spPr>
          <a:xfrm>
            <a:off x="3297075" y="1746550"/>
            <a:ext cx="450600" cy="16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-3288505">
            <a:off x="5000214" y="3071407"/>
            <a:ext cx="1524174" cy="1489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/>
          <p:nvPr/>
        </p:nvSpPr>
        <p:spPr>
          <a:xfrm rot="6866">
            <a:off x="5773174" y="2240600"/>
            <a:ext cx="450601" cy="17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4650" y="1958800"/>
            <a:ext cx="548700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3475" y="4023900"/>
            <a:ext cx="497925" cy="47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242150" y="2509750"/>
            <a:ext cx="3001200" cy="738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Include occupancy indicators for each day</a:t>
            </a:r>
            <a:endParaRPr sz="1200"/>
          </a:p>
        </p:txBody>
      </p:sp>
      <p:sp>
        <p:nvSpPr>
          <p:cNvPr id="130" name="Google Shape;130;p17"/>
          <p:cNvSpPr/>
          <p:nvPr/>
        </p:nvSpPr>
        <p:spPr>
          <a:xfrm>
            <a:off x="3243375" y="2592175"/>
            <a:ext cx="450600" cy="16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6598" y="2828854"/>
            <a:ext cx="667325" cy="6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5873150" y="4682925"/>
            <a:ext cx="3321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latin typeface="Open Sans"/>
                <a:ea typeface="Open Sans"/>
                <a:cs typeface="Open Sans"/>
                <a:sym typeface="Open Sans"/>
              </a:rPr>
              <a:t>Icons: https://thenounproject.com/</a:t>
            </a:r>
            <a:endParaRPr sz="80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5" grpId="0" animBg="1"/>
      <p:bldP spid="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new model better than the old? 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00" y="1104225"/>
            <a:ext cx="3789174" cy="187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00" y="3056175"/>
            <a:ext cx="3789174" cy="18766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1" name="Google Shape;141;p18"/>
          <p:cNvGraphicFramePr/>
          <p:nvPr/>
        </p:nvGraphicFramePr>
        <p:xfrm>
          <a:off x="4612525" y="1440200"/>
          <a:ext cx="1729150" cy="1084300"/>
        </p:xfrm>
        <a:graphic>
          <a:graphicData uri="http://schemas.openxmlformats.org/drawingml/2006/table">
            <a:tbl>
              <a:tblPr>
                <a:noFill/>
                <a:tableStyleId>{BB8F7B48-87E2-47E2-8455-8491C725525A}</a:tableStyleId>
              </a:tblPr>
              <a:tblGrid>
                <a:gridCol w="86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9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Mean Square Error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Old HVAC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1220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New HVAC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627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2" name="Google Shape;142;p18"/>
          <p:cNvGraphicFramePr/>
          <p:nvPr/>
        </p:nvGraphicFramePr>
        <p:xfrm>
          <a:off x="4572000" y="3464400"/>
          <a:ext cx="1729150" cy="1060200"/>
        </p:xfrm>
        <a:graphic>
          <a:graphicData uri="http://schemas.openxmlformats.org/drawingml/2006/table">
            <a:tbl>
              <a:tblPr>
                <a:noFill/>
                <a:tableStyleId>{BB8F7B48-87E2-47E2-8455-8491C725525A}</a:tableStyleId>
              </a:tblPr>
              <a:tblGrid>
                <a:gridCol w="86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8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Mean Square Error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Old Lights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303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New Lights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</a:t>
                      </a:r>
                      <a:endParaRPr sz="1000"/>
                    </a:p>
                  </a:txBody>
                  <a:tcPr marL="91425" marR="91425" marT="91425" marB="91425"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" name="Google Shape;143;p18"/>
          <p:cNvSpPr/>
          <p:nvPr/>
        </p:nvSpPr>
        <p:spPr>
          <a:xfrm>
            <a:off x="6203625" y="1729525"/>
            <a:ext cx="2879700" cy="2572500"/>
          </a:xfrm>
          <a:prstGeom prst="sun">
            <a:avLst>
              <a:gd name="adj" fmla="val 25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7106250" y="2684875"/>
            <a:ext cx="13662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 dirty="0">
                <a:latin typeface="Open Sans"/>
                <a:ea typeface="Open Sans"/>
                <a:cs typeface="Open Sans"/>
                <a:sym typeface="Open Sans"/>
              </a:rPr>
              <a:t>YES!</a:t>
            </a:r>
            <a:endParaRPr sz="31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it be improved?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Inspect metered data input more thoroughly to clean out all noise affecting the results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 more historical data to improve energy use predictions and to better capture seasonality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Conduct energy audits to ensure an equitable division of PV budgets among buildings depending on need</a:t>
            </a:r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for client 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161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Review the model logic and provide any feedback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Clean the data for the other 3 buildings and include in the model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SzPts val="1800"/>
              <a:buChar char="-"/>
            </a:pPr>
            <a:r>
              <a:rPr lang="en"/>
              <a:t>Build APIs to connect dashboard to Dark Sky weather predictions and PI database historical weather data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000" y="1430550"/>
            <a:ext cx="4010998" cy="216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4620000" y="3596650"/>
            <a:ext cx="3809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>
                <a:latin typeface="Open Sans"/>
                <a:ea typeface="Open Sans"/>
                <a:cs typeface="Open Sans"/>
                <a:sym typeface="Open Sans"/>
              </a:rPr>
              <a:t>Photo: http://wved.ucdavis.edu/#!/</a:t>
            </a:r>
            <a:endParaRPr sz="800" i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would like to thank our client, Dr. Angela Sanguinetti, and her team, including David &amp; Nathan, for all their insight and support during the development of our project.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We would also like to thank Dan Colvin for his guidance and valuable advice throughout our project. 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6AA84F"/>
      </a:lt2>
      <a:accent1>
        <a:srgbClr val="1155CC"/>
      </a:accent1>
      <a:accent2>
        <a:srgbClr val="CE93D8"/>
      </a:accent2>
      <a:accent3>
        <a:srgbClr val="F1C232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Macintosh PowerPoint</Application>
  <PresentationFormat>On-screen Show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PT Sans Narrow</vt:lpstr>
      <vt:lpstr>Open Sans</vt:lpstr>
      <vt:lpstr>Roboto</vt:lpstr>
      <vt:lpstr>Tropic</vt:lpstr>
      <vt:lpstr>Modeling ZNE Consumption Targets</vt:lpstr>
      <vt:lpstr>Problem Statement</vt:lpstr>
      <vt:lpstr>Methodology</vt:lpstr>
      <vt:lpstr>Tools and Procedure</vt:lpstr>
      <vt:lpstr>General Overview of Model </vt:lpstr>
      <vt:lpstr>Is the new model better than the old? </vt:lpstr>
      <vt:lpstr>How can it be improved?</vt:lpstr>
      <vt:lpstr>Next steps for client 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ZNE Consumption Targets</dc:title>
  <cp:lastModifiedBy>Leslie Nelson</cp:lastModifiedBy>
  <cp:revision>1</cp:revision>
  <dcterms:modified xsi:type="dcterms:W3CDTF">2021-06-01T19:46:29Z</dcterms:modified>
</cp:coreProperties>
</file>