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368">
          <p15:clr>
            <a:srgbClr val="A4A3A4"/>
          </p15:clr>
        </p15:guide>
        <p15:guide id="4"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eHpWydHuPP4gwMnxZzbJQWhuy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117" y="432"/>
      </p:cViewPr>
      <p:guideLst>
        <p:guide orient="horz" pos="2160"/>
        <p:guide pos="2880"/>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502390" y="278133"/>
            <a:ext cx="20886422" cy="37856160"/>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193253" y="10968991"/>
            <a:ext cx="27896822" cy="9464040"/>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990852" y="1779270"/>
            <a:ext cx="27896822" cy="27843481"/>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486400" y="5387342"/>
            <a:ext cx="32918401" cy="11460480"/>
          </a:xfrm>
          <a:prstGeom prst="rect">
            <a:avLst/>
          </a:prstGeom>
          <a:noFill/>
          <a:ln>
            <a:noFill/>
          </a:ln>
        </p:spPr>
        <p:txBody>
          <a:bodyPr spcFirstLastPara="1" wrap="square" lIns="438825" tIns="219400" rIns="438825" bIns="219400" anchor="b" anchorCtr="0">
            <a:normAutofit/>
          </a:bodyPr>
          <a:lstStyle>
            <a:lvl1pPr lvl="0" algn="ctr">
              <a:lnSpc>
                <a:spcPct val="90000"/>
              </a:lnSpc>
              <a:spcBef>
                <a:spcPts val="0"/>
              </a:spcBef>
              <a:spcAft>
                <a:spcPts val="0"/>
              </a:spcAft>
              <a:buClr>
                <a:schemeClr val="dk1"/>
              </a:buClr>
              <a:buSzPts val="21600"/>
              <a:buFont typeface="Calibri"/>
              <a:buNone/>
              <a:defRPr sz="2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5486400" y="17289784"/>
            <a:ext cx="32918401" cy="7947658"/>
          </a:xfrm>
          <a:prstGeom prst="rect">
            <a:avLst/>
          </a:prstGeom>
          <a:noFill/>
          <a:ln>
            <a:noFill/>
          </a:ln>
        </p:spPr>
        <p:txBody>
          <a:bodyPr spcFirstLastPara="1" wrap="square" lIns="438825" tIns="219400" rIns="438825" bIns="219400" anchor="t" anchorCtr="0">
            <a:normAutofit/>
          </a:bodyPr>
          <a:lstStyle>
            <a:lvl1pPr lvl="0" algn="ctr">
              <a:lnSpc>
                <a:spcPct val="90000"/>
              </a:lnSpc>
              <a:spcBef>
                <a:spcPts val="3598"/>
              </a:spcBef>
              <a:spcAft>
                <a:spcPts val="0"/>
              </a:spcAft>
              <a:buClr>
                <a:schemeClr val="dk1"/>
              </a:buClr>
              <a:buSzPts val="8600"/>
              <a:buNone/>
              <a:defRPr sz="860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500"/>
              <a:buNone/>
              <a:defRPr sz="6500"/>
            </a:lvl3pPr>
            <a:lvl4pPr lvl="3" algn="ctr">
              <a:lnSpc>
                <a:spcPct val="90000"/>
              </a:lnSpc>
              <a:spcBef>
                <a:spcPts val="1800"/>
              </a:spcBef>
              <a:spcAft>
                <a:spcPts val="0"/>
              </a:spcAft>
              <a:buClr>
                <a:schemeClr val="dk1"/>
              </a:buClr>
              <a:buSzPts val="5800"/>
              <a:buNone/>
              <a:defRPr sz="5800"/>
            </a:lvl4pPr>
            <a:lvl5pPr lvl="4" algn="ctr">
              <a:lnSpc>
                <a:spcPct val="90000"/>
              </a:lnSpc>
              <a:spcBef>
                <a:spcPts val="1800"/>
              </a:spcBef>
              <a:spcAft>
                <a:spcPts val="0"/>
              </a:spcAft>
              <a:buClr>
                <a:schemeClr val="dk1"/>
              </a:buClr>
              <a:buSzPts val="5800"/>
              <a:buNone/>
              <a:defRPr sz="5800"/>
            </a:lvl5pPr>
            <a:lvl6pPr lvl="5" algn="ctr">
              <a:lnSpc>
                <a:spcPct val="90000"/>
              </a:lnSpc>
              <a:spcBef>
                <a:spcPts val="1800"/>
              </a:spcBef>
              <a:spcAft>
                <a:spcPts val="0"/>
              </a:spcAft>
              <a:buClr>
                <a:schemeClr val="dk1"/>
              </a:buClr>
              <a:buSzPts val="5800"/>
              <a:buNone/>
              <a:defRPr sz="5800"/>
            </a:lvl6pPr>
            <a:lvl7pPr lvl="6" algn="ctr">
              <a:lnSpc>
                <a:spcPct val="90000"/>
              </a:lnSpc>
              <a:spcBef>
                <a:spcPts val="1800"/>
              </a:spcBef>
              <a:spcAft>
                <a:spcPts val="0"/>
              </a:spcAft>
              <a:buClr>
                <a:schemeClr val="dk1"/>
              </a:buClr>
              <a:buSzPts val="5800"/>
              <a:buNone/>
              <a:defRPr sz="5800"/>
            </a:lvl7pPr>
            <a:lvl8pPr lvl="7" algn="ctr">
              <a:lnSpc>
                <a:spcPct val="90000"/>
              </a:lnSpc>
              <a:spcBef>
                <a:spcPts val="1800"/>
              </a:spcBef>
              <a:spcAft>
                <a:spcPts val="0"/>
              </a:spcAft>
              <a:buClr>
                <a:schemeClr val="dk1"/>
              </a:buClr>
              <a:buSzPts val="5800"/>
              <a:buNone/>
              <a:defRPr sz="5800"/>
            </a:lvl8pPr>
            <a:lvl9pPr lvl="8" algn="ctr">
              <a:lnSpc>
                <a:spcPct val="90000"/>
              </a:lnSpc>
              <a:spcBef>
                <a:spcPts val="1800"/>
              </a:spcBef>
              <a:spcAft>
                <a:spcPts val="0"/>
              </a:spcAft>
              <a:buClr>
                <a:schemeClr val="dk1"/>
              </a:buClr>
              <a:buSzPts val="5800"/>
              <a:buNone/>
              <a:defRPr sz="5800"/>
            </a:lvl9pPr>
          </a:lstStyle>
          <a:p>
            <a:endParaRPr/>
          </a:p>
        </p:txBody>
      </p:sp>
      <p:sp>
        <p:nvSpPr>
          <p:cNvPr id="22" name="Google Shape;22;p4"/>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3017520" y="8763002"/>
            <a:ext cx="37856160" cy="20886422"/>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994662" y="8206749"/>
            <a:ext cx="37856160" cy="13693138"/>
          </a:xfrm>
          <a:prstGeom prst="rect">
            <a:avLst/>
          </a:prstGeom>
          <a:noFill/>
          <a:ln>
            <a:noFill/>
          </a:ln>
        </p:spPr>
        <p:txBody>
          <a:bodyPr spcFirstLastPara="1" wrap="square" lIns="438825" tIns="219400" rIns="438825" bIns="219400" anchor="b" anchorCtr="0">
            <a:normAutofit/>
          </a:bodyPr>
          <a:lstStyle>
            <a:lvl1pPr lvl="0" algn="l">
              <a:lnSpc>
                <a:spcPct val="90000"/>
              </a:lnSpc>
              <a:spcBef>
                <a:spcPts val="0"/>
              </a:spcBef>
              <a:spcAft>
                <a:spcPts val="0"/>
              </a:spcAft>
              <a:buClr>
                <a:schemeClr val="dk1"/>
              </a:buClr>
              <a:buSzPts val="21600"/>
              <a:buFont typeface="Calibri"/>
              <a:buNone/>
              <a:defRPr sz="2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2994662" y="22029430"/>
            <a:ext cx="37856160" cy="7200898"/>
          </a:xfrm>
          <a:prstGeom prst="rect">
            <a:avLst/>
          </a:prstGeom>
          <a:noFill/>
          <a:ln>
            <a:noFill/>
          </a:ln>
        </p:spPr>
        <p:txBody>
          <a:bodyPr spcFirstLastPara="1" wrap="square" lIns="438825" tIns="219400" rIns="438825" bIns="219400" anchor="t" anchorCtr="0">
            <a:normAutofit/>
          </a:bodyPr>
          <a:lstStyle>
            <a:lvl1pPr marL="457200" lvl="0" indent="-228600" algn="l">
              <a:lnSpc>
                <a:spcPct val="90000"/>
              </a:lnSpc>
              <a:spcBef>
                <a:spcPts val="3598"/>
              </a:spcBef>
              <a:spcAft>
                <a:spcPts val="0"/>
              </a:spcAft>
              <a:buClr>
                <a:srgbClr val="888888"/>
              </a:buClr>
              <a:buSzPts val="8600"/>
              <a:buNone/>
              <a:defRPr sz="8600">
                <a:solidFill>
                  <a:srgbClr val="888888"/>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500"/>
              <a:buNone/>
              <a:defRPr sz="6500">
                <a:solidFill>
                  <a:srgbClr val="888888"/>
                </a:solidFill>
              </a:defRPr>
            </a:lvl3pPr>
            <a:lvl4pPr marL="1828800" lvl="3" indent="-228600" algn="l">
              <a:lnSpc>
                <a:spcPct val="90000"/>
              </a:lnSpc>
              <a:spcBef>
                <a:spcPts val="1800"/>
              </a:spcBef>
              <a:spcAft>
                <a:spcPts val="0"/>
              </a:spcAft>
              <a:buClr>
                <a:srgbClr val="888888"/>
              </a:buClr>
              <a:buSzPts val="5800"/>
              <a:buNone/>
              <a:defRPr sz="5800">
                <a:solidFill>
                  <a:srgbClr val="888888"/>
                </a:solidFill>
              </a:defRPr>
            </a:lvl4pPr>
            <a:lvl5pPr marL="2286000" lvl="4" indent="-228600" algn="l">
              <a:lnSpc>
                <a:spcPct val="90000"/>
              </a:lnSpc>
              <a:spcBef>
                <a:spcPts val="1800"/>
              </a:spcBef>
              <a:spcAft>
                <a:spcPts val="0"/>
              </a:spcAft>
              <a:buClr>
                <a:srgbClr val="888888"/>
              </a:buClr>
              <a:buSzPts val="5800"/>
              <a:buNone/>
              <a:defRPr sz="5800">
                <a:solidFill>
                  <a:srgbClr val="888888"/>
                </a:solidFill>
              </a:defRPr>
            </a:lvl5pPr>
            <a:lvl6pPr marL="2743200" lvl="5" indent="-228600" algn="l">
              <a:lnSpc>
                <a:spcPct val="90000"/>
              </a:lnSpc>
              <a:spcBef>
                <a:spcPts val="1800"/>
              </a:spcBef>
              <a:spcAft>
                <a:spcPts val="0"/>
              </a:spcAft>
              <a:buClr>
                <a:srgbClr val="888888"/>
              </a:buClr>
              <a:buSzPts val="5800"/>
              <a:buNone/>
              <a:defRPr sz="5800">
                <a:solidFill>
                  <a:srgbClr val="888888"/>
                </a:solidFill>
              </a:defRPr>
            </a:lvl6pPr>
            <a:lvl7pPr marL="3200400" lvl="6" indent="-228600" algn="l">
              <a:lnSpc>
                <a:spcPct val="90000"/>
              </a:lnSpc>
              <a:spcBef>
                <a:spcPts val="1800"/>
              </a:spcBef>
              <a:spcAft>
                <a:spcPts val="0"/>
              </a:spcAft>
              <a:buClr>
                <a:srgbClr val="888888"/>
              </a:buClr>
              <a:buSzPts val="5800"/>
              <a:buNone/>
              <a:defRPr sz="5800">
                <a:solidFill>
                  <a:srgbClr val="888888"/>
                </a:solidFill>
              </a:defRPr>
            </a:lvl7pPr>
            <a:lvl8pPr marL="3657600" lvl="7" indent="-228600" algn="l">
              <a:lnSpc>
                <a:spcPct val="90000"/>
              </a:lnSpc>
              <a:spcBef>
                <a:spcPts val="1800"/>
              </a:spcBef>
              <a:spcAft>
                <a:spcPts val="0"/>
              </a:spcAft>
              <a:buClr>
                <a:srgbClr val="888888"/>
              </a:buClr>
              <a:buSzPts val="5800"/>
              <a:buNone/>
              <a:defRPr sz="5800">
                <a:solidFill>
                  <a:srgbClr val="888888"/>
                </a:solidFill>
              </a:defRPr>
            </a:lvl8pPr>
            <a:lvl9pPr marL="4114800" lvl="8" indent="-228600" algn="l">
              <a:lnSpc>
                <a:spcPct val="90000"/>
              </a:lnSpc>
              <a:spcBef>
                <a:spcPts val="1800"/>
              </a:spcBef>
              <a:spcAft>
                <a:spcPts val="0"/>
              </a:spcAft>
              <a:buClr>
                <a:srgbClr val="888888"/>
              </a:buClr>
              <a:buSzPts val="5800"/>
              <a:buNone/>
              <a:defRPr sz="5800">
                <a:solidFill>
                  <a:srgbClr val="888888"/>
                </a:solidFill>
              </a:defRPr>
            </a:lvl9pPr>
          </a:lstStyle>
          <a:p>
            <a:endParaRPr/>
          </a:p>
        </p:txBody>
      </p:sp>
      <p:sp>
        <p:nvSpPr>
          <p:cNvPr id="34" name="Google Shape;34;p6"/>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3017520" y="8763002"/>
            <a:ext cx="18653759" cy="20886422"/>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22219920" y="8763002"/>
            <a:ext cx="18653759" cy="20886422"/>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023237"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3023242" y="8069582"/>
            <a:ext cx="18568032" cy="3954778"/>
          </a:xfrm>
          <a:prstGeom prst="rect">
            <a:avLst/>
          </a:prstGeom>
          <a:noFill/>
          <a:ln>
            <a:noFill/>
          </a:ln>
        </p:spPr>
        <p:txBody>
          <a:bodyPr spcFirstLastPara="1" wrap="square" lIns="438825" tIns="219400" rIns="438825" bIns="219400" anchor="b" anchorCtr="0">
            <a:normAutofit/>
          </a:bodyPr>
          <a:lstStyle>
            <a:lvl1pPr marL="457200" lvl="0" indent="-228600" algn="l">
              <a:lnSpc>
                <a:spcPct val="90000"/>
              </a:lnSpc>
              <a:spcBef>
                <a:spcPts val="3598"/>
              </a:spcBef>
              <a:spcAft>
                <a:spcPts val="0"/>
              </a:spcAft>
              <a:buClr>
                <a:schemeClr val="dk1"/>
              </a:buClr>
              <a:buSzPts val="8600"/>
              <a:buNone/>
              <a:defRPr sz="860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500"/>
              <a:buNone/>
              <a:defRPr sz="6500" b="1"/>
            </a:lvl3pPr>
            <a:lvl4pPr marL="1828800" lvl="3" indent="-228600" algn="l">
              <a:lnSpc>
                <a:spcPct val="90000"/>
              </a:lnSpc>
              <a:spcBef>
                <a:spcPts val="1800"/>
              </a:spcBef>
              <a:spcAft>
                <a:spcPts val="0"/>
              </a:spcAft>
              <a:buClr>
                <a:schemeClr val="dk1"/>
              </a:buClr>
              <a:buSzPts val="5800"/>
              <a:buNone/>
              <a:defRPr sz="5800" b="1"/>
            </a:lvl4pPr>
            <a:lvl5pPr marL="2286000" lvl="4" indent="-228600" algn="l">
              <a:lnSpc>
                <a:spcPct val="90000"/>
              </a:lnSpc>
              <a:spcBef>
                <a:spcPts val="1800"/>
              </a:spcBef>
              <a:spcAft>
                <a:spcPts val="0"/>
              </a:spcAft>
              <a:buClr>
                <a:schemeClr val="dk1"/>
              </a:buClr>
              <a:buSzPts val="5800"/>
              <a:buNone/>
              <a:defRPr sz="5800" b="1"/>
            </a:lvl5pPr>
            <a:lvl6pPr marL="2743200" lvl="5" indent="-228600" algn="l">
              <a:lnSpc>
                <a:spcPct val="90000"/>
              </a:lnSpc>
              <a:spcBef>
                <a:spcPts val="1800"/>
              </a:spcBef>
              <a:spcAft>
                <a:spcPts val="0"/>
              </a:spcAft>
              <a:buClr>
                <a:schemeClr val="dk1"/>
              </a:buClr>
              <a:buSzPts val="5800"/>
              <a:buNone/>
              <a:defRPr sz="5800" b="1"/>
            </a:lvl6pPr>
            <a:lvl7pPr marL="3200400" lvl="6" indent="-228600" algn="l">
              <a:lnSpc>
                <a:spcPct val="90000"/>
              </a:lnSpc>
              <a:spcBef>
                <a:spcPts val="1800"/>
              </a:spcBef>
              <a:spcAft>
                <a:spcPts val="0"/>
              </a:spcAft>
              <a:buClr>
                <a:schemeClr val="dk1"/>
              </a:buClr>
              <a:buSzPts val="5800"/>
              <a:buNone/>
              <a:defRPr sz="5800" b="1"/>
            </a:lvl7pPr>
            <a:lvl8pPr marL="3657600" lvl="7" indent="-228600" algn="l">
              <a:lnSpc>
                <a:spcPct val="90000"/>
              </a:lnSpc>
              <a:spcBef>
                <a:spcPts val="1800"/>
              </a:spcBef>
              <a:spcAft>
                <a:spcPts val="0"/>
              </a:spcAft>
              <a:buClr>
                <a:schemeClr val="dk1"/>
              </a:buClr>
              <a:buSzPts val="5800"/>
              <a:buNone/>
              <a:defRPr sz="5800" b="1"/>
            </a:lvl8pPr>
            <a:lvl9pPr marL="4114800" lvl="8" indent="-228600" algn="l">
              <a:lnSpc>
                <a:spcPct val="90000"/>
              </a:lnSpc>
              <a:spcBef>
                <a:spcPts val="1800"/>
              </a:spcBef>
              <a:spcAft>
                <a:spcPts val="0"/>
              </a:spcAft>
              <a:buClr>
                <a:schemeClr val="dk1"/>
              </a:buClr>
              <a:buSzPts val="5800"/>
              <a:buNone/>
              <a:defRPr sz="5800" b="1"/>
            </a:lvl9pPr>
          </a:lstStyle>
          <a:p>
            <a:endParaRPr/>
          </a:p>
        </p:txBody>
      </p:sp>
      <p:sp>
        <p:nvSpPr>
          <p:cNvPr id="47" name="Google Shape;47;p8"/>
          <p:cNvSpPr txBox="1">
            <a:spLocks noGrp="1"/>
          </p:cNvSpPr>
          <p:nvPr>
            <p:ph type="body" idx="2"/>
          </p:nvPr>
        </p:nvSpPr>
        <p:spPr>
          <a:xfrm>
            <a:off x="3023242" y="12024360"/>
            <a:ext cx="18568032" cy="17686021"/>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22219923" y="8069582"/>
            <a:ext cx="18659477" cy="3954778"/>
          </a:xfrm>
          <a:prstGeom prst="rect">
            <a:avLst/>
          </a:prstGeom>
          <a:noFill/>
          <a:ln>
            <a:noFill/>
          </a:ln>
        </p:spPr>
        <p:txBody>
          <a:bodyPr spcFirstLastPara="1" wrap="square" lIns="438825" tIns="219400" rIns="438825" bIns="219400" anchor="b" anchorCtr="0">
            <a:normAutofit/>
          </a:bodyPr>
          <a:lstStyle>
            <a:lvl1pPr marL="457200" lvl="0" indent="-228600" algn="l">
              <a:lnSpc>
                <a:spcPct val="90000"/>
              </a:lnSpc>
              <a:spcBef>
                <a:spcPts val="3598"/>
              </a:spcBef>
              <a:spcAft>
                <a:spcPts val="0"/>
              </a:spcAft>
              <a:buClr>
                <a:schemeClr val="dk1"/>
              </a:buClr>
              <a:buSzPts val="8600"/>
              <a:buNone/>
              <a:defRPr sz="860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500"/>
              <a:buNone/>
              <a:defRPr sz="6500" b="1"/>
            </a:lvl3pPr>
            <a:lvl4pPr marL="1828800" lvl="3" indent="-228600" algn="l">
              <a:lnSpc>
                <a:spcPct val="90000"/>
              </a:lnSpc>
              <a:spcBef>
                <a:spcPts val="1800"/>
              </a:spcBef>
              <a:spcAft>
                <a:spcPts val="0"/>
              </a:spcAft>
              <a:buClr>
                <a:schemeClr val="dk1"/>
              </a:buClr>
              <a:buSzPts val="5800"/>
              <a:buNone/>
              <a:defRPr sz="5800" b="1"/>
            </a:lvl4pPr>
            <a:lvl5pPr marL="2286000" lvl="4" indent="-228600" algn="l">
              <a:lnSpc>
                <a:spcPct val="90000"/>
              </a:lnSpc>
              <a:spcBef>
                <a:spcPts val="1800"/>
              </a:spcBef>
              <a:spcAft>
                <a:spcPts val="0"/>
              </a:spcAft>
              <a:buClr>
                <a:schemeClr val="dk1"/>
              </a:buClr>
              <a:buSzPts val="5800"/>
              <a:buNone/>
              <a:defRPr sz="5800" b="1"/>
            </a:lvl5pPr>
            <a:lvl6pPr marL="2743200" lvl="5" indent="-228600" algn="l">
              <a:lnSpc>
                <a:spcPct val="90000"/>
              </a:lnSpc>
              <a:spcBef>
                <a:spcPts val="1800"/>
              </a:spcBef>
              <a:spcAft>
                <a:spcPts val="0"/>
              </a:spcAft>
              <a:buClr>
                <a:schemeClr val="dk1"/>
              </a:buClr>
              <a:buSzPts val="5800"/>
              <a:buNone/>
              <a:defRPr sz="5800" b="1"/>
            </a:lvl6pPr>
            <a:lvl7pPr marL="3200400" lvl="6" indent="-228600" algn="l">
              <a:lnSpc>
                <a:spcPct val="90000"/>
              </a:lnSpc>
              <a:spcBef>
                <a:spcPts val="1800"/>
              </a:spcBef>
              <a:spcAft>
                <a:spcPts val="0"/>
              </a:spcAft>
              <a:buClr>
                <a:schemeClr val="dk1"/>
              </a:buClr>
              <a:buSzPts val="5800"/>
              <a:buNone/>
              <a:defRPr sz="5800" b="1"/>
            </a:lvl7pPr>
            <a:lvl8pPr marL="3657600" lvl="7" indent="-228600" algn="l">
              <a:lnSpc>
                <a:spcPct val="90000"/>
              </a:lnSpc>
              <a:spcBef>
                <a:spcPts val="1800"/>
              </a:spcBef>
              <a:spcAft>
                <a:spcPts val="0"/>
              </a:spcAft>
              <a:buClr>
                <a:schemeClr val="dk1"/>
              </a:buClr>
              <a:buSzPts val="5800"/>
              <a:buNone/>
              <a:defRPr sz="5800" b="1"/>
            </a:lvl8pPr>
            <a:lvl9pPr marL="4114800" lvl="8" indent="-228600" algn="l">
              <a:lnSpc>
                <a:spcPct val="90000"/>
              </a:lnSpc>
              <a:spcBef>
                <a:spcPts val="1800"/>
              </a:spcBef>
              <a:spcAft>
                <a:spcPts val="0"/>
              </a:spcAft>
              <a:buClr>
                <a:schemeClr val="dk1"/>
              </a:buClr>
              <a:buSzPts val="5800"/>
              <a:buNone/>
              <a:defRPr sz="5800" b="1"/>
            </a:lvl9pPr>
          </a:lstStyle>
          <a:p>
            <a:endParaRPr/>
          </a:p>
        </p:txBody>
      </p:sp>
      <p:sp>
        <p:nvSpPr>
          <p:cNvPr id="49" name="Google Shape;49;p8"/>
          <p:cNvSpPr txBox="1">
            <a:spLocks noGrp="1"/>
          </p:cNvSpPr>
          <p:nvPr>
            <p:ph type="body" idx="4"/>
          </p:nvPr>
        </p:nvSpPr>
        <p:spPr>
          <a:xfrm>
            <a:off x="22219923" y="12024360"/>
            <a:ext cx="18659477" cy="17686021"/>
          </a:xfrm>
          <a:prstGeom prst="rect">
            <a:avLst/>
          </a:prstGeom>
          <a:noFill/>
          <a:ln>
            <a:noFill/>
          </a:ln>
        </p:spPr>
        <p:txBody>
          <a:bodyPr spcFirstLastPara="1" wrap="square" lIns="438825" tIns="219400" rIns="438825" bIns="219400" anchor="t" anchorCtr="0">
            <a:normAutofit/>
          </a:bodyPr>
          <a:lstStyle>
            <a:lvl1pPr marL="457200" lvl="0" indent="-342900" algn="l">
              <a:lnSpc>
                <a:spcPct val="90000"/>
              </a:lnSpc>
              <a:spcBef>
                <a:spcPts val="3598"/>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3237" y="2194560"/>
            <a:ext cx="14156054" cy="7680960"/>
          </a:xfrm>
          <a:prstGeom prst="rect">
            <a:avLst/>
          </a:prstGeom>
          <a:noFill/>
          <a:ln>
            <a:noFill/>
          </a:ln>
        </p:spPr>
        <p:txBody>
          <a:bodyPr spcFirstLastPara="1" wrap="square" lIns="438825" tIns="219400" rIns="438825" bIns="219400" anchor="b" anchorCtr="0">
            <a:normAutofit/>
          </a:bodyPr>
          <a:lstStyle>
            <a:lvl1pPr lvl="0" algn="l">
              <a:lnSpc>
                <a:spcPct val="90000"/>
              </a:lnSpc>
              <a:spcBef>
                <a:spcPts val="0"/>
              </a:spcBef>
              <a:spcAft>
                <a:spcPts val="0"/>
              </a:spcAft>
              <a:buClr>
                <a:schemeClr val="dk1"/>
              </a:buClr>
              <a:buSzPts val="11600"/>
              <a:buFont typeface="Calibri"/>
              <a:buNone/>
              <a:defRPr sz="1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7" y="4739647"/>
            <a:ext cx="22219920" cy="23393400"/>
          </a:xfrm>
          <a:prstGeom prst="rect">
            <a:avLst/>
          </a:prstGeom>
          <a:noFill/>
          <a:ln>
            <a:noFill/>
          </a:ln>
        </p:spPr>
        <p:txBody>
          <a:bodyPr spcFirstLastPara="1" wrap="square" lIns="438825" tIns="219400" rIns="438825" bIns="219400" anchor="t" anchorCtr="0">
            <a:normAutofit/>
          </a:bodyPr>
          <a:lstStyle>
            <a:lvl1pPr marL="457200" lvl="0" indent="-965200" algn="l">
              <a:lnSpc>
                <a:spcPct val="90000"/>
              </a:lnSpc>
              <a:spcBef>
                <a:spcPts val="3598"/>
              </a:spcBef>
              <a:spcAft>
                <a:spcPts val="0"/>
              </a:spcAft>
              <a:buClr>
                <a:schemeClr val="dk1"/>
              </a:buClr>
              <a:buSzPts val="11600"/>
              <a:buChar char="•"/>
              <a:defRPr sz="11600"/>
            </a:lvl1pPr>
            <a:lvl2pPr marL="914400" lvl="1" indent="-869950" algn="l">
              <a:lnSpc>
                <a:spcPct val="90000"/>
              </a:lnSpc>
              <a:spcBef>
                <a:spcPts val="1800"/>
              </a:spcBef>
              <a:spcAft>
                <a:spcPts val="0"/>
              </a:spcAft>
              <a:buClr>
                <a:schemeClr val="dk1"/>
              </a:buClr>
              <a:buSzPts val="10100"/>
              <a:buChar char="•"/>
              <a:defRPr sz="10100"/>
            </a:lvl2pPr>
            <a:lvl3pPr marL="1371600" lvl="2" indent="-774700" algn="l">
              <a:lnSpc>
                <a:spcPct val="90000"/>
              </a:lnSpc>
              <a:spcBef>
                <a:spcPts val="1800"/>
              </a:spcBef>
              <a:spcAft>
                <a:spcPts val="0"/>
              </a:spcAft>
              <a:buClr>
                <a:schemeClr val="dk1"/>
              </a:buClr>
              <a:buSzPts val="8600"/>
              <a:buChar char="•"/>
              <a:defRPr sz="860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61" name="Google Shape;61;p10"/>
          <p:cNvSpPr txBox="1">
            <a:spLocks noGrp="1"/>
          </p:cNvSpPr>
          <p:nvPr>
            <p:ph type="body" idx="2"/>
          </p:nvPr>
        </p:nvSpPr>
        <p:spPr>
          <a:xfrm>
            <a:off x="3023237" y="9875522"/>
            <a:ext cx="14156054" cy="18295622"/>
          </a:xfrm>
          <a:prstGeom prst="rect">
            <a:avLst/>
          </a:prstGeom>
          <a:noFill/>
          <a:ln>
            <a:noFill/>
          </a:ln>
        </p:spPr>
        <p:txBody>
          <a:bodyPr spcFirstLastPara="1" wrap="square" lIns="438825" tIns="219400" rIns="438825" bIns="219400" anchor="t" anchorCtr="0">
            <a:normAutofit/>
          </a:bodyPr>
          <a:lstStyle>
            <a:lvl1pPr marL="457200" lvl="0" indent="-228600" algn="l">
              <a:lnSpc>
                <a:spcPct val="90000"/>
              </a:lnSpc>
              <a:spcBef>
                <a:spcPts val="3598"/>
              </a:spcBef>
              <a:spcAft>
                <a:spcPts val="0"/>
              </a:spcAft>
              <a:buClr>
                <a:schemeClr val="dk1"/>
              </a:buClr>
              <a:buSzPts val="5800"/>
              <a:buNone/>
              <a:defRPr sz="5800"/>
            </a:lvl1pPr>
            <a:lvl2pPr marL="914400" lvl="1" indent="-228600" algn="l">
              <a:lnSpc>
                <a:spcPct val="90000"/>
              </a:lnSpc>
              <a:spcBef>
                <a:spcPts val="1800"/>
              </a:spcBef>
              <a:spcAft>
                <a:spcPts val="0"/>
              </a:spcAft>
              <a:buClr>
                <a:schemeClr val="dk1"/>
              </a:buClr>
              <a:buSzPts val="5000"/>
              <a:buNone/>
              <a:defRPr sz="5000"/>
            </a:lvl2pPr>
            <a:lvl3pPr marL="1371600" lvl="2" indent="-228600" algn="l">
              <a:lnSpc>
                <a:spcPct val="90000"/>
              </a:lnSpc>
              <a:spcBef>
                <a:spcPts val="1800"/>
              </a:spcBef>
              <a:spcAft>
                <a:spcPts val="0"/>
              </a:spcAft>
              <a:buClr>
                <a:schemeClr val="dk1"/>
              </a:buClr>
              <a:buSzPts val="4300"/>
              <a:buNone/>
              <a:defRPr sz="430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62" name="Google Shape;62;p10"/>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3237" y="2194560"/>
            <a:ext cx="14156054" cy="7680960"/>
          </a:xfrm>
          <a:prstGeom prst="rect">
            <a:avLst/>
          </a:prstGeom>
          <a:noFill/>
          <a:ln>
            <a:noFill/>
          </a:ln>
        </p:spPr>
        <p:txBody>
          <a:bodyPr spcFirstLastPara="1" wrap="square" lIns="438825" tIns="219400" rIns="438825" bIns="219400" anchor="b" anchorCtr="0">
            <a:normAutofit/>
          </a:bodyPr>
          <a:lstStyle>
            <a:lvl1pPr lvl="0" algn="l">
              <a:lnSpc>
                <a:spcPct val="90000"/>
              </a:lnSpc>
              <a:spcBef>
                <a:spcPts val="0"/>
              </a:spcBef>
              <a:spcAft>
                <a:spcPts val="0"/>
              </a:spcAft>
              <a:buClr>
                <a:schemeClr val="dk1"/>
              </a:buClr>
              <a:buSzPts val="11600"/>
              <a:buFont typeface="Calibri"/>
              <a:buNone/>
              <a:defRPr sz="1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7" y="4739647"/>
            <a:ext cx="22219920" cy="23393400"/>
          </a:xfrm>
          <a:prstGeom prst="rect">
            <a:avLst/>
          </a:prstGeom>
          <a:noFill/>
          <a:ln>
            <a:noFill/>
          </a:ln>
        </p:spPr>
      </p:sp>
      <p:sp>
        <p:nvSpPr>
          <p:cNvPr id="68" name="Google Shape;68;p11"/>
          <p:cNvSpPr txBox="1">
            <a:spLocks noGrp="1"/>
          </p:cNvSpPr>
          <p:nvPr>
            <p:ph type="body" idx="1"/>
          </p:nvPr>
        </p:nvSpPr>
        <p:spPr>
          <a:xfrm>
            <a:off x="3023237" y="9875522"/>
            <a:ext cx="14156054" cy="18295622"/>
          </a:xfrm>
          <a:prstGeom prst="rect">
            <a:avLst/>
          </a:prstGeom>
          <a:noFill/>
          <a:ln>
            <a:noFill/>
          </a:ln>
        </p:spPr>
        <p:txBody>
          <a:bodyPr spcFirstLastPara="1" wrap="square" lIns="438825" tIns="219400" rIns="438825" bIns="219400" anchor="t" anchorCtr="0">
            <a:normAutofit/>
          </a:bodyPr>
          <a:lstStyle>
            <a:lvl1pPr marL="457200" lvl="0" indent="-228600" algn="l">
              <a:lnSpc>
                <a:spcPct val="90000"/>
              </a:lnSpc>
              <a:spcBef>
                <a:spcPts val="3598"/>
              </a:spcBef>
              <a:spcAft>
                <a:spcPts val="0"/>
              </a:spcAft>
              <a:buClr>
                <a:schemeClr val="dk1"/>
              </a:buClr>
              <a:buSzPts val="5800"/>
              <a:buNone/>
              <a:defRPr sz="5800"/>
            </a:lvl1pPr>
            <a:lvl2pPr marL="914400" lvl="1" indent="-228600" algn="l">
              <a:lnSpc>
                <a:spcPct val="90000"/>
              </a:lnSpc>
              <a:spcBef>
                <a:spcPts val="1800"/>
              </a:spcBef>
              <a:spcAft>
                <a:spcPts val="0"/>
              </a:spcAft>
              <a:buClr>
                <a:schemeClr val="dk1"/>
              </a:buClr>
              <a:buSzPts val="5000"/>
              <a:buNone/>
              <a:defRPr sz="5000"/>
            </a:lvl2pPr>
            <a:lvl3pPr marL="1371600" lvl="2" indent="-228600" algn="l">
              <a:lnSpc>
                <a:spcPct val="90000"/>
              </a:lnSpc>
              <a:spcBef>
                <a:spcPts val="1800"/>
              </a:spcBef>
              <a:spcAft>
                <a:spcPts val="0"/>
              </a:spcAft>
              <a:buClr>
                <a:schemeClr val="dk1"/>
              </a:buClr>
              <a:buSzPts val="4300"/>
              <a:buNone/>
              <a:defRPr sz="430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69" name="Google Shape;69;p11"/>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9"/>
            <a:ext cx="37856160" cy="6362702"/>
          </a:xfrm>
          <a:prstGeom prst="rect">
            <a:avLst/>
          </a:prstGeom>
          <a:noFill/>
          <a:ln>
            <a:noFill/>
          </a:ln>
        </p:spPr>
        <p:txBody>
          <a:bodyPr spcFirstLastPara="1" wrap="square" lIns="438825" tIns="219400" rIns="438825" bIns="219400" anchor="ctr" anchorCtr="0">
            <a:normAutofit/>
          </a:bodyPr>
          <a:lstStyle>
            <a:lvl1pPr marR="0" lvl="0" algn="l" rtl="0">
              <a:lnSpc>
                <a:spcPct val="90000"/>
              </a:lnSpc>
              <a:spcBef>
                <a:spcPts val="0"/>
              </a:spcBef>
              <a:spcAft>
                <a:spcPts val="0"/>
              </a:spcAft>
              <a:buClr>
                <a:schemeClr val="dk1"/>
              </a:buClr>
              <a:buSzPts val="15800"/>
              <a:buFont typeface="Calibri"/>
              <a:buNone/>
              <a:defRPr sz="15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3017520" y="8763002"/>
            <a:ext cx="37856160" cy="20886422"/>
          </a:xfrm>
          <a:prstGeom prst="rect">
            <a:avLst/>
          </a:prstGeom>
          <a:noFill/>
          <a:ln>
            <a:noFill/>
          </a:ln>
        </p:spPr>
        <p:txBody>
          <a:bodyPr spcFirstLastPara="1" wrap="square" lIns="438825" tIns="219400" rIns="438825" bIns="219400" anchor="t" anchorCtr="0">
            <a:normAutofit/>
          </a:bodyPr>
          <a:lstStyle>
            <a:lvl1pPr marL="457200" marR="0" lvl="0" indent="-869950" algn="l" rtl="0">
              <a:lnSpc>
                <a:spcPct val="90000"/>
              </a:lnSpc>
              <a:spcBef>
                <a:spcPts val="3598"/>
              </a:spcBef>
              <a:spcAft>
                <a:spcPts val="0"/>
              </a:spcAft>
              <a:buClr>
                <a:schemeClr val="dk1"/>
              </a:buClr>
              <a:buSzPts val="10100"/>
              <a:buFont typeface="Arial"/>
              <a:buChar char="•"/>
              <a:defRPr sz="10100" b="0" i="0" u="none" strike="noStrike" cap="none">
                <a:solidFill>
                  <a:schemeClr val="dk1"/>
                </a:solidFill>
                <a:latin typeface="Calibri"/>
                <a:ea typeface="Calibri"/>
                <a:cs typeface="Calibri"/>
                <a:sym typeface="Calibri"/>
              </a:defRPr>
            </a:lvl1pPr>
            <a:lvl2pPr marL="914400" marR="0" lvl="1" indent="-774700" algn="l" rtl="0">
              <a:lnSpc>
                <a:spcPct val="90000"/>
              </a:lnSpc>
              <a:spcBef>
                <a:spcPts val="180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lnSpc>
                <a:spcPct val="90000"/>
              </a:lnSpc>
              <a:spcBef>
                <a:spcPts val="18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017520" y="30510488"/>
            <a:ext cx="9875520" cy="1752600"/>
          </a:xfrm>
          <a:prstGeom prst="rect">
            <a:avLst/>
          </a:prstGeom>
          <a:noFill/>
          <a:ln>
            <a:noFill/>
          </a:ln>
        </p:spPr>
        <p:txBody>
          <a:bodyPr spcFirstLastPara="1" wrap="square" lIns="438825" tIns="219400" rIns="438825" bIns="219400" anchor="ctr" anchorCtr="0">
            <a:noAutofit/>
          </a:bodyPr>
          <a:lstStyle>
            <a:lvl1pPr marR="0" lvl="0" algn="l" rtl="0">
              <a:lnSpc>
                <a:spcPct val="100000"/>
              </a:lnSpc>
              <a:spcBef>
                <a:spcPts val="0"/>
              </a:spcBef>
              <a:spcAft>
                <a:spcPts val="0"/>
              </a:spcAft>
              <a:buClr>
                <a:srgbClr val="000000"/>
              </a:buClr>
              <a:buSzPts val="1400"/>
              <a:buFont typeface="Arial"/>
              <a:buNone/>
              <a:defRPr sz="43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538959" y="30510488"/>
            <a:ext cx="14813280" cy="1752600"/>
          </a:xfrm>
          <a:prstGeom prst="rect">
            <a:avLst/>
          </a:prstGeom>
          <a:noFill/>
          <a:ln>
            <a:noFill/>
          </a:ln>
        </p:spPr>
        <p:txBody>
          <a:bodyPr spcFirstLastPara="1" wrap="square" lIns="438825" tIns="219400" rIns="438825" bIns="219400" anchor="ctr" anchorCtr="0">
            <a:noAutofit/>
          </a:bodyPr>
          <a:lstStyle>
            <a:lvl1pPr marR="0" lvl="0" algn="ctr" rtl="0">
              <a:lnSpc>
                <a:spcPct val="100000"/>
              </a:lnSpc>
              <a:spcBef>
                <a:spcPts val="0"/>
              </a:spcBef>
              <a:spcAft>
                <a:spcPts val="0"/>
              </a:spcAft>
              <a:buClr>
                <a:srgbClr val="000000"/>
              </a:buClr>
              <a:buSzPts val="1400"/>
              <a:buFont typeface="Arial"/>
              <a:buNone/>
              <a:defRPr sz="43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0998159" y="30510488"/>
            <a:ext cx="9875520" cy="1752600"/>
          </a:xfrm>
          <a:prstGeom prst="rect">
            <a:avLst/>
          </a:prstGeom>
          <a:noFill/>
          <a:ln>
            <a:noFill/>
          </a:ln>
        </p:spPr>
        <p:txBody>
          <a:bodyPr spcFirstLastPara="1" wrap="square" lIns="438825" tIns="219400" rIns="438825" bIns="219400" anchor="ctr" anchorCtr="0">
            <a:noAutofit/>
          </a:bodyPr>
          <a:lstStyle>
            <a:lvl1pPr marL="0" marR="0" lvl="0"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300"/>
              <a:buFont typeface="Arial"/>
              <a:buNone/>
              <a:defRPr sz="4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doi.org/10.1002/9781119515579.ch4"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jpg"/><Relationship Id="rId10" Type="http://schemas.openxmlformats.org/officeDocument/2006/relationships/image" Target="../media/image6.png"/><Relationship Id="rId4" Type="http://schemas.openxmlformats.org/officeDocument/2006/relationships/hyperlink" Target="https://www.energy.ca.gov/publications/2019/making-microgrid-legacy-systems-las-positas-college-microgrid"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p:nvPr/>
        </p:nvSpPr>
        <p:spPr>
          <a:xfrm>
            <a:off x="0" y="-119520"/>
            <a:ext cx="43891200" cy="4014300"/>
          </a:xfrm>
          <a:prstGeom prst="rect">
            <a:avLst/>
          </a:prstGeom>
          <a:solidFill>
            <a:srgbClr val="B6D7A8"/>
          </a:solidFill>
          <a:ln>
            <a:noFill/>
          </a:ln>
        </p:spPr>
        <p:txBody>
          <a:bodyPr spcFirstLastPara="1" wrap="square" lIns="438825" tIns="219400" rIns="438825" bIns="219400" anchor="t" anchorCtr="0">
            <a:spAutoFit/>
          </a:bodyPr>
          <a:lstStyle/>
          <a:p>
            <a:pPr marL="0" marR="0" lvl="0" indent="0" algn="l" rtl="0">
              <a:lnSpc>
                <a:spcPct val="100000"/>
              </a:lnSpc>
              <a:spcBef>
                <a:spcPts val="0"/>
              </a:spcBef>
              <a:spcAft>
                <a:spcPts val="0"/>
              </a:spcAft>
              <a:buClr>
                <a:srgbClr val="000000"/>
              </a:buClr>
              <a:buSzPts val="5800"/>
              <a:buFont typeface="Arial"/>
              <a:buNone/>
            </a:pPr>
            <a:endParaRPr sz="5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800"/>
              <a:buFont typeface="Arial"/>
              <a:buNone/>
            </a:pPr>
            <a:endParaRPr sz="5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800"/>
              <a:buFont typeface="Arial"/>
              <a:buNone/>
            </a:pPr>
            <a:endParaRPr sz="5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800"/>
              <a:buFont typeface="Arial"/>
              <a:buNone/>
            </a:pPr>
            <a:endParaRPr sz="5800" b="1" i="0" u="none" strike="noStrike" cap="none">
              <a:solidFill>
                <a:schemeClr val="lt1"/>
              </a:solidFill>
              <a:latin typeface="Calibri"/>
              <a:ea typeface="Calibri"/>
              <a:cs typeface="Calibri"/>
              <a:sym typeface="Calibri"/>
            </a:endParaRPr>
          </a:p>
        </p:txBody>
      </p:sp>
      <p:sp>
        <p:nvSpPr>
          <p:cNvPr id="92" name="Google Shape;92;p1"/>
          <p:cNvSpPr txBox="1"/>
          <p:nvPr/>
        </p:nvSpPr>
        <p:spPr>
          <a:xfrm>
            <a:off x="3457350" y="-53400"/>
            <a:ext cx="36976500" cy="1474500"/>
          </a:xfrm>
          <a:prstGeom prst="rect">
            <a:avLst/>
          </a:prstGeom>
          <a:no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7300"/>
              <a:buFont typeface="Arial"/>
              <a:buNone/>
            </a:pPr>
            <a:r>
              <a:rPr lang="en-US" sz="6700" b="1">
                <a:solidFill>
                  <a:schemeClr val="dk1"/>
                </a:solidFill>
                <a:latin typeface="Calibri"/>
                <a:ea typeface="Calibri"/>
                <a:cs typeface="Calibri"/>
                <a:sym typeface="Calibri"/>
              </a:rPr>
              <a:t>Considerations for Battery Energy Storage System Implementation on UC Davis Campus</a:t>
            </a:r>
            <a:endParaRPr sz="6600" b="1" i="0" u="none" strike="noStrike" cap="none">
              <a:solidFill>
                <a:srgbClr val="000000"/>
              </a:solidFill>
              <a:latin typeface="Arial"/>
              <a:ea typeface="Arial"/>
              <a:cs typeface="Arial"/>
              <a:sym typeface="Arial"/>
            </a:endParaRPr>
          </a:p>
        </p:txBody>
      </p:sp>
      <p:sp>
        <p:nvSpPr>
          <p:cNvPr id="93" name="Google Shape;93;p1"/>
          <p:cNvSpPr txBox="1"/>
          <p:nvPr/>
        </p:nvSpPr>
        <p:spPr>
          <a:xfrm>
            <a:off x="6171142" y="1148193"/>
            <a:ext cx="31042200" cy="2782800"/>
          </a:xfrm>
          <a:prstGeom prst="rect">
            <a:avLst/>
          </a:prstGeom>
          <a:no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300"/>
              <a:buFont typeface="Arial"/>
              <a:buNone/>
            </a:pPr>
            <a:r>
              <a:rPr lang="en-US" sz="5200" b="0" i="0" u="none" strike="noStrike" cap="none">
                <a:solidFill>
                  <a:schemeClr val="dk1"/>
                </a:solidFill>
                <a:latin typeface="Calibri"/>
                <a:ea typeface="Calibri"/>
                <a:cs typeface="Calibri"/>
                <a:sym typeface="Calibri"/>
              </a:rPr>
              <a:t>Brenna Gracely, </a:t>
            </a:r>
            <a:r>
              <a:rPr lang="en-US" sz="5200">
                <a:solidFill>
                  <a:schemeClr val="dk1"/>
                </a:solidFill>
                <a:latin typeface="Calibri"/>
                <a:ea typeface="Calibri"/>
                <a:cs typeface="Calibri"/>
                <a:sym typeface="Calibri"/>
              </a:rPr>
              <a:t>Chanthal Trejo-Landa</a:t>
            </a:r>
            <a:r>
              <a:rPr lang="en-US" sz="5200" b="0" i="0" u="none" strike="noStrike" cap="none">
                <a:solidFill>
                  <a:schemeClr val="dk1"/>
                </a:solidFill>
                <a:latin typeface="Calibri"/>
                <a:ea typeface="Calibri"/>
                <a:cs typeface="Calibri"/>
                <a:sym typeface="Calibri"/>
              </a:rPr>
              <a:t>, and </a:t>
            </a:r>
            <a:r>
              <a:rPr lang="en-US" sz="5200">
                <a:solidFill>
                  <a:schemeClr val="dk1"/>
                </a:solidFill>
                <a:latin typeface="Calibri"/>
                <a:ea typeface="Calibri"/>
                <a:cs typeface="Calibri"/>
                <a:sym typeface="Calibri"/>
              </a:rPr>
              <a:t>William Evans</a:t>
            </a:r>
            <a:endParaRPr sz="5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300"/>
              <a:buFont typeface="Arial"/>
              <a:buNone/>
            </a:pPr>
            <a:r>
              <a:rPr lang="en-US" sz="5200" b="0" i="0" u="none" strike="noStrike" cap="none">
                <a:solidFill>
                  <a:schemeClr val="dk1"/>
                </a:solidFill>
                <a:latin typeface="Calibri"/>
                <a:ea typeface="Calibri"/>
                <a:cs typeface="Calibri"/>
                <a:sym typeface="Calibri"/>
              </a:rPr>
              <a:t> </a:t>
            </a:r>
            <a:r>
              <a:rPr lang="en-US" sz="5200">
                <a:solidFill>
                  <a:schemeClr val="dk1"/>
                </a:solidFill>
                <a:latin typeface="Calibri"/>
                <a:ea typeface="Calibri"/>
                <a:cs typeface="Calibri"/>
                <a:sym typeface="Calibri"/>
              </a:rPr>
              <a:t>Client: Thomas Patten &amp; UC Davis Utilities</a:t>
            </a:r>
            <a:endParaRPr sz="5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900"/>
              <a:buFont typeface="Arial"/>
              <a:buNone/>
            </a:pPr>
            <a:r>
              <a:rPr lang="en-US" sz="4800">
                <a:solidFill>
                  <a:schemeClr val="dk1"/>
                </a:solidFill>
                <a:latin typeface="Calibri"/>
                <a:ea typeface="Calibri"/>
                <a:cs typeface="Calibri"/>
                <a:sym typeface="Calibri"/>
              </a:rPr>
              <a:t>Path to Zero Net Energy (ABT 212) Spring 2023</a:t>
            </a:r>
            <a:endParaRPr sz="4800" b="0" i="0" u="none" strike="noStrike" cap="none">
              <a:solidFill>
                <a:schemeClr val="dk1"/>
              </a:solidFill>
              <a:latin typeface="Calibri"/>
              <a:ea typeface="Calibri"/>
              <a:cs typeface="Calibri"/>
              <a:sym typeface="Calibri"/>
            </a:endParaRPr>
          </a:p>
        </p:txBody>
      </p:sp>
      <p:sp>
        <p:nvSpPr>
          <p:cNvPr id="94" name="Google Shape;94;p1"/>
          <p:cNvSpPr txBox="1"/>
          <p:nvPr/>
        </p:nvSpPr>
        <p:spPr>
          <a:xfrm>
            <a:off x="70950" y="5333675"/>
            <a:ext cx="10763100" cy="5984400"/>
          </a:xfrm>
          <a:prstGeom prst="rect">
            <a:avLst/>
          </a:prstGeom>
          <a:noFill/>
          <a:ln>
            <a:noFill/>
          </a:ln>
        </p:spPr>
        <p:txBody>
          <a:bodyPr spcFirstLastPara="1" wrap="square" lIns="438825" tIns="219400" rIns="438825" bIns="2194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UC Davis received funding from the California Public Utilities Commission to install a 3 MWh battery energy storage system (BESS) for the purpose of load-shifting. The client is curious about if more BESS should be added to campus, where those future systems should be located, and what considerations should be made. To answer these questions, our team was asked to find out how other college campuses have integrated BESS and to determine and justify at least three suitable sites on campus. </a:t>
            </a:r>
            <a:endParaRPr sz="3600">
              <a:solidFill>
                <a:schemeClr val="dk1"/>
              </a:solidFill>
              <a:latin typeface="Calibri"/>
              <a:ea typeface="Calibri"/>
              <a:cs typeface="Calibri"/>
              <a:sym typeface="Calibri"/>
            </a:endParaRPr>
          </a:p>
        </p:txBody>
      </p:sp>
      <p:sp>
        <p:nvSpPr>
          <p:cNvPr id="95" name="Google Shape;95;p1"/>
          <p:cNvSpPr txBox="1"/>
          <p:nvPr/>
        </p:nvSpPr>
        <p:spPr>
          <a:xfrm>
            <a:off x="33733450" y="15421675"/>
            <a:ext cx="10259100" cy="8755200"/>
          </a:xfrm>
          <a:prstGeom prst="rect">
            <a:avLst/>
          </a:prstGeom>
          <a:noFill/>
          <a:ln>
            <a:noFill/>
          </a:ln>
        </p:spPr>
        <p:txBody>
          <a:bodyPr spcFirstLastPara="1" wrap="square" lIns="438825" tIns="219400" rIns="438825" bIns="219400" anchor="t" anchorCtr="0">
            <a:spAutoFit/>
          </a:bodyPr>
          <a:lstStyle/>
          <a:p>
            <a:pPr marL="0" marR="0" lvl="0" indent="0" algn="l" rtl="0">
              <a:lnSpc>
                <a:spcPct val="100000"/>
              </a:lnSpc>
              <a:spcBef>
                <a:spcPts val="0"/>
              </a:spcBef>
              <a:spcAft>
                <a:spcPts val="0"/>
              </a:spcAft>
              <a:buNone/>
            </a:pPr>
            <a:r>
              <a:rPr lang="en-US" sz="3600" b="1">
                <a:solidFill>
                  <a:schemeClr val="dk1"/>
                </a:solidFill>
                <a:latin typeface="Calibri"/>
                <a:ea typeface="Calibri"/>
                <a:cs typeface="Calibri"/>
                <a:sym typeface="Calibri"/>
              </a:rPr>
              <a:t>Demand Response</a:t>
            </a:r>
            <a:endParaRPr sz="3600" b="1">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Bid to CAISO as a Spinning Reserve (&gt; 500kW)</a:t>
            </a:r>
            <a:endParaRPr sz="36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Vital in recouping CAPEX</a:t>
            </a:r>
            <a:endParaRPr sz="36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Demand Response Auction Mechanism (DRAM)</a:t>
            </a:r>
            <a:endParaRPr sz="3600">
              <a:solidFill>
                <a:schemeClr val="dk1"/>
              </a:solidFill>
              <a:latin typeface="Calibri"/>
              <a:ea typeface="Calibri"/>
              <a:cs typeface="Calibri"/>
              <a:sym typeface="Calibri"/>
            </a:endParaRPr>
          </a:p>
          <a:p>
            <a:pPr marL="914400" marR="0" lvl="1"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UCSD generated $96,025 in July/Aug 2020</a:t>
            </a:r>
            <a:endParaRPr sz="36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Simple Payback Period  &lt; 10 years</a:t>
            </a: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1">
                <a:solidFill>
                  <a:schemeClr val="dk1"/>
                </a:solidFill>
                <a:latin typeface="Calibri"/>
                <a:ea typeface="Calibri"/>
                <a:cs typeface="Calibri"/>
                <a:sym typeface="Calibri"/>
              </a:rPr>
              <a:t>Targeting Grants </a:t>
            </a:r>
            <a:endParaRPr sz="3600" b="1">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Utilize government incentives</a:t>
            </a:r>
            <a:endParaRPr sz="36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(CA) SB 700 (2018) created SGIP</a:t>
            </a:r>
            <a:endParaRPr sz="36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SGIP authorized $1B in funding through 2024</a:t>
            </a:r>
            <a:endParaRPr sz="3600">
              <a:solidFill>
                <a:schemeClr val="dk1"/>
              </a:solidFill>
              <a:latin typeface="Calibri"/>
              <a:ea typeface="Calibri"/>
              <a:cs typeface="Calibri"/>
              <a:sym typeface="Calibri"/>
            </a:endParaRPr>
          </a:p>
          <a:p>
            <a:pPr marL="914400" marR="0" lvl="1"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Equity Category = $850/kWh</a:t>
            </a:r>
            <a:endParaRPr sz="3600">
              <a:solidFill>
                <a:schemeClr val="dk1"/>
              </a:solidFill>
              <a:latin typeface="Calibri"/>
              <a:ea typeface="Calibri"/>
              <a:cs typeface="Calibri"/>
              <a:sym typeface="Calibri"/>
            </a:endParaRPr>
          </a:p>
          <a:p>
            <a:pPr marL="914400" marR="0" lvl="1"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Equity Resilience Category = $1000/kWh </a:t>
            </a: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6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6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276619" y="4114900"/>
            <a:ext cx="107181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Introduction</a:t>
            </a:r>
            <a:endParaRPr sz="5200" b="0" i="0" u="none" strike="noStrike" cap="none">
              <a:solidFill>
                <a:srgbClr val="000000"/>
              </a:solidFill>
              <a:latin typeface="Arial"/>
              <a:ea typeface="Arial"/>
              <a:cs typeface="Arial"/>
              <a:sym typeface="Arial"/>
            </a:endParaRPr>
          </a:p>
        </p:txBody>
      </p:sp>
      <p:sp>
        <p:nvSpPr>
          <p:cNvPr id="97" name="Google Shape;97;p1"/>
          <p:cNvSpPr txBox="1"/>
          <p:nvPr/>
        </p:nvSpPr>
        <p:spPr>
          <a:xfrm>
            <a:off x="237744" y="21298900"/>
            <a:ext cx="107181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rPr>
              <a:t>Site </a:t>
            </a:r>
            <a:r>
              <a:rPr lang="en-US" sz="52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Constraints</a:t>
            </a:r>
            <a:r>
              <a:rPr lang="en-US" sz="5200" b="1" i="0" u="none" strike="noStrike" cap="none">
                <a:solidFill>
                  <a:schemeClr val="lt1"/>
                </a:solidFill>
                <a:latin typeface="Calibri"/>
                <a:ea typeface="Calibri"/>
                <a:cs typeface="Calibri"/>
                <a:sym typeface="Calibri"/>
              </a:rPr>
              <a:t> </a:t>
            </a:r>
            <a:endParaRPr sz="5200" b="0" i="0" u="none" strike="noStrike" cap="none">
              <a:solidFill>
                <a:srgbClr val="000000"/>
              </a:solidFill>
              <a:latin typeface="Arial"/>
              <a:ea typeface="Arial"/>
              <a:cs typeface="Arial"/>
              <a:sym typeface="Arial"/>
            </a:endParaRPr>
          </a:p>
        </p:txBody>
      </p:sp>
      <p:sp>
        <p:nvSpPr>
          <p:cNvPr id="98" name="Google Shape;98;p1"/>
          <p:cNvSpPr txBox="1"/>
          <p:nvPr/>
        </p:nvSpPr>
        <p:spPr>
          <a:xfrm>
            <a:off x="12044850" y="4108925"/>
            <a:ext cx="207744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rPr>
              <a:t>Site Selection Process</a:t>
            </a:r>
            <a:endParaRPr sz="5200" b="0" i="0" u="none" strike="noStrike" cap="none">
              <a:solidFill>
                <a:srgbClr val="000000"/>
              </a:solidFill>
              <a:latin typeface="Arial"/>
              <a:ea typeface="Arial"/>
              <a:cs typeface="Arial"/>
              <a:sym typeface="Arial"/>
            </a:endParaRPr>
          </a:p>
        </p:txBody>
      </p:sp>
      <p:sp>
        <p:nvSpPr>
          <p:cNvPr id="99" name="Google Shape;99;p1"/>
          <p:cNvSpPr txBox="1"/>
          <p:nvPr/>
        </p:nvSpPr>
        <p:spPr>
          <a:xfrm>
            <a:off x="12186248" y="21610700"/>
            <a:ext cx="207744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rPr>
              <a:t>Literature Review: Other college campuses</a:t>
            </a:r>
            <a:endParaRPr sz="5200" b="0" i="0" u="none" strike="noStrike" cap="none">
              <a:solidFill>
                <a:srgbClr val="000000"/>
              </a:solidFill>
              <a:latin typeface="Arial"/>
              <a:ea typeface="Arial"/>
              <a:cs typeface="Arial"/>
              <a:sym typeface="Arial"/>
            </a:endParaRPr>
          </a:p>
        </p:txBody>
      </p:sp>
      <p:sp>
        <p:nvSpPr>
          <p:cNvPr id="100" name="Google Shape;100;p1"/>
          <p:cNvSpPr txBox="1"/>
          <p:nvPr/>
        </p:nvSpPr>
        <p:spPr>
          <a:xfrm>
            <a:off x="33869376" y="4114900"/>
            <a:ext cx="9802500" cy="1243500"/>
          </a:xfrm>
          <a:prstGeom prst="rect">
            <a:avLst/>
          </a:prstGeom>
          <a:solidFill>
            <a:srgbClr val="3D6F24"/>
          </a:solidFill>
          <a:ln>
            <a:noFill/>
          </a:ln>
        </p:spPr>
        <p:txBody>
          <a:bodyPr spcFirstLastPara="1" wrap="square" lIns="438825" tIns="219400" rIns="438825" bIns="219400" anchor="ctr" anchorCtr="0">
            <a:noAutofit/>
          </a:bodyPr>
          <a:lstStyle/>
          <a:p>
            <a:pPr marL="0" lvl="0" indent="0" algn="ctr" rtl="0">
              <a:spcBef>
                <a:spcPts val="0"/>
              </a:spcBef>
              <a:spcAft>
                <a:spcPts val="0"/>
              </a:spcAft>
              <a:buClr>
                <a:schemeClr val="dk1"/>
              </a:buClr>
              <a:buSzPts val="5200"/>
              <a:buFont typeface="Arial"/>
              <a:buNone/>
            </a:pPr>
            <a:r>
              <a:rPr lang="en-US" sz="5200" b="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Considerations for UCD BESS</a:t>
            </a:r>
            <a:endParaRPr sz="5200" b="1">
              <a:solidFill>
                <a:schemeClr val="lt1"/>
              </a:solidFill>
              <a:latin typeface="Calibri"/>
              <a:ea typeface="Calibri"/>
              <a:cs typeface="Calibri"/>
              <a:sym typeface="Calibri"/>
            </a:endParaRPr>
          </a:p>
        </p:txBody>
      </p:sp>
      <p:sp>
        <p:nvSpPr>
          <p:cNvPr id="101" name="Google Shape;101;p1"/>
          <p:cNvSpPr txBox="1"/>
          <p:nvPr/>
        </p:nvSpPr>
        <p:spPr>
          <a:xfrm>
            <a:off x="33869376" y="22475600"/>
            <a:ext cx="98025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chemeClr val="lt1"/>
                </a:solidFill>
                <a:latin typeface="Calibri"/>
                <a:ea typeface="Calibri"/>
                <a:cs typeface="Calibri"/>
                <a:sym typeface="Calibri"/>
              </a:rPr>
              <a:t>Future Work</a:t>
            </a:r>
            <a:endParaRPr sz="5200" b="0" i="0" u="none" strike="noStrike" cap="none">
              <a:solidFill>
                <a:srgbClr val="000000"/>
              </a:solidFill>
              <a:latin typeface="Arial"/>
              <a:ea typeface="Arial"/>
              <a:cs typeface="Arial"/>
              <a:sym typeface="Arial"/>
            </a:endParaRPr>
          </a:p>
        </p:txBody>
      </p:sp>
      <p:sp>
        <p:nvSpPr>
          <p:cNvPr id="102" name="Google Shape;102;p1"/>
          <p:cNvSpPr txBox="1"/>
          <p:nvPr/>
        </p:nvSpPr>
        <p:spPr>
          <a:xfrm>
            <a:off x="33760950" y="5320075"/>
            <a:ext cx="10053900" cy="9863400"/>
          </a:xfrm>
          <a:prstGeom prst="rect">
            <a:avLst/>
          </a:prstGeom>
          <a:noFill/>
          <a:ln>
            <a:noFill/>
          </a:ln>
        </p:spPr>
        <p:txBody>
          <a:bodyPr spcFirstLastPara="1" wrap="square" lIns="438825" tIns="219400" rIns="438825" bIns="219400" anchor="t" anchorCtr="0">
            <a:spAutoFit/>
          </a:bodyPr>
          <a:lstStyle/>
          <a:p>
            <a:pPr marL="0" lvl="0" indent="0" algn="l" rtl="0">
              <a:spcBef>
                <a:spcPts val="0"/>
              </a:spcBef>
              <a:spcAft>
                <a:spcPts val="0"/>
              </a:spcAft>
              <a:buNone/>
            </a:pPr>
            <a:r>
              <a:rPr lang="en-US" sz="3600" b="1">
                <a:solidFill>
                  <a:schemeClr val="dk1"/>
                </a:solidFill>
                <a:latin typeface="Calibri"/>
                <a:ea typeface="Calibri"/>
                <a:cs typeface="Calibri"/>
                <a:sym typeface="Calibri"/>
              </a:rPr>
              <a:t>Incorporating Equity</a:t>
            </a:r>
            <a:endParaRPr sz="3600" b="1">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Involve Relevant Stakeholders</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Consider employing underrepresented workers for site installation and maintenance</a:t>
            </a:r>
            <a:endParaRPr sz="3600">
              <a:solidFill>
                <a:schemeClr val="dk1"/>
              </a:solidFill>
              <a:latin typeface="Calibri"/>
              <a:ea typeface="Calibri"/>
              <a:cs typeface="Calibri"/>
              <a:sym typeface="Calibri"/>
            </a:endParaRPr>
          </a:p>
          <a:p>
            <a:pPr marL="0" lvl="0" indent="0" algn="l" rtl="0">
              <a:spcBef>
                <a:spcPts val="0"/>
              </a:spcBef>
              <a:spcAft>
                <a:spcPts val="0"/>
              </a:spcAft>
              <a:buNone/>
            </a:pPr>
            <a:r>
              <a:rPr lang="en-US" sz="3600" b="1">
                <a:solidFill>
                  <a:schemeClr val="dk1"/>
                </a:solidFill>
                <a:latin typeface="Calibri"/>
                <a:ea typeface="Calibri"/>
                <a:cs typeface="Calibri"/>
                <a:sym typeface="Calibri"/>
              </a:rPr>
              <a:t>Installation</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Utilize existing infrastructure where possible</a:t>
            </a:r>
            <a:endParaRPr sz="3600">
              <a:solidFill>
                <a:schemeClr val="dk1"/>
              </a:solidFill>
              <a:latin typeface="Calibri"/>
              <a:ea typeface="Calibri"/>
              <a:cs typeface="Calibri"/>
              <a:sym typeface="Calibri"/>
            </a:endParaRPr>
          </a:p>
          <a:p>
            <a:pPr marL="914400" lvl="1"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International component shortages</a:t>
            </a:r>
            <a:endParaRPr sz="3600">
              <a:solidFill>
                <a:schemeClr val="dk1"/>
              </a:solidFill>
              <a:latin typeface="Calibri"/>
              <a:ea typeface="Calibri"/>
              <a:cs typeface="Calibri"/>
              <a:sym typeface="Calibri"/>
            </a:endParaRPr>
          </a:p>
          <a:p>
            <a:pPr marL="914400" lvl="1"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Dramatic impact on project cost &amp; timeline</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CEC Energy Code 2022 Title 24 {6.1, 140.10} requires schools to have installed storage &amp; solar for new projects &gt; 5000 sqft</a:t>
            </a:r>
            <a:endParaRPr sz="3600">
              <a:solidFill>
                <a:schemeClr val="dk1"/>
              </a:solidFill>
              <a:latin typeface="Calibri"/>
              <a:ea typeface="Calibri"/>
              <a:cs typeface="Calibri"/>
              <a:sym typeface="Calibri"/>
            </a:endParaRPr>
          </a:p>
          <a:p>
            <a:pPr marL="0" lvl="0" indent="0" algn="l" rtl="0">
              <a:spcBef>
                <a:spcPts val="0"/>
              </a:spcBef>
              <a:spcAft>
                <a:spcPts val="0"/>
              </a:spcAft>
              <a:buNone/>
            </a:pPr>
            <a:r>
              <a:rPr lang="en-US" sz="3600" b="1">
                <a:solidFill>
                  <a:schemeClr val="dk1"/>
                </a:solidFill>
                <a:latin typeface="Calibri"/>
                <a:ea typeface="Calibri"/>
                <a:cs typeface="Calibri"/>
                <a:sym typeface="Calibri"/>
              </a:rPr>
              <a:t>Operational Scheme</a:t>
            </a:r>
            <a:endParaRPr sz="3600" b="1">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Real time pricing &amp; CO2 signals</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Demand Response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Transformer load monitoring</a:t>
            </a:r>
            <a:endParaRPr sz="3600">
              <a:solidFill>
                <a:schemeClr val="dk1"/>
              </a:solidFill>
              <a:latin typeface="Calibri"/>
              <a:ea typeface="Calibri"/>
              <a:cs typeface="Calibri"/>
              <a:sym typeface="Calibri"/>
            </a:endParaRPr>
          </a:p>
          <a:p>
            <a:pPr marL="45720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103" name="Google Shape;103;p1"/>
          <p:cNvSpPr txBox="1"/>
          <p:nvPr/>
        </p:nvSpPr>
        <p:spPr>
          <a:xfrm>
            <a:off x="33866255" y="26249813"/>
            <a:ext cx="9802500" cy="1243500"/>
          </a:xfrm>
          <a:prstGeom prst="rect">
            <a:avLst/>
          </a:prstGeom>
          <a:solidFill>
            <a:srgbClr val="3D6F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chemeClr val="lt1"/>
                </a:solidFill>
                <a:latin typeface="Calibri"/>
                <a:ea typeface="Calibri"/>
                <a:cs typeface="Calibri"/>
                <a:sym typeface="Calibri"/>
              </a:rPr>
              <a:t>  Acknowledgments</a:t>
            </a:r>
            <a:endParaRPr sz="5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Calibri"/>
              <a:ea typeface="Calibri"/>
              <a:cs typeface="Calibri"/>
              <a:sym typeface="Calibri"/>
            </a:endParaRPr>
          </a:p>
        </p:txBody>
      </p:sp>
      <p:sp>
        <p:nvSpPr>
          <p:cNvPr id="104" name="Google Shape;104;p1"/>
          <p:cNvSpPr txBox="1"/>
          <p:nvPr/>
        </p:nvSpPr>
        <p:spPr>
          <a:xfrm>
            <a:off x="34083750" y="27672838"/>
            <a:ext cx="9367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Special thanks to </a:t>
            </a:r>
            <a:r>
              <a:rPr lang="en-US" sz="3600">
                <a:solidFill>
                  <a:schemeClr val="dk1"/>
                </a:solidFill>
                <a:latin typeface="Calibri"/>
                <a:ea typeface="Calibri"/>
                <a:cs typeface="Calibri"/>
                <a:sym typeface="Calibri"/>
              </a:rPr>
              <a:t>Tom Patten and the ABT 212 teaching team for their support and guidance.</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34060775" y="23799013"/>
            <a:ext cx="9724500" cy="2370900"/>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Report detailing findings and recommendations</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UCD specific techno-economic analysis</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Consideration of switchgear sizing</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Continuous student involvement in BESS</a:t>
            </a:r>
            <a:endParaRPr sz="3600">
              <a:solidFill>
                <a:schemeClr val="dk1"/>
              </a:solidFill>
              <a:latin typeface="Calibri"/>
              <a:ea typeface="Calibri"/>
              <a:cs typeface="Calibri"/>
              <a:sym typeface="Calibri"/>
            </a:endParaRPr>
          </a:p>
        </p:txBody>
      </p:sp>
      <p:sp>
        <p:nvSpPr>
          <p:cNvPr id="106" name="Google Shape;106;p1"/>
          <p:cNvSpPr txBox="1"/>
          <p:nvPr/>
        </p:nvSpPr>
        <p:spPr>
          <a:xfrm>
            <a:off x="140925" y="22406600"/>
            <a:ext cx="11136600" cy="5430300"/>
          </a:xfrm>
          <a:prstGeom prst="rect">
            <a:avLst/>
          </a:prstGeom>
          <a:noFill/>
          <a:ln>
            <a:noFill/>
          </a:ln>
        </p:spPr>
        <p:txBody>
          <a:bodyPr spcFirstLastPara="1" wrap="square" lIns="438825" tIns="219400" rIns="438825" bIns="219400" anchor="t" anchorCtr="0">
            <a:spAutoFit/>
          </a:bodyPr>
          <a:lstStyle/>
          <a:p>
            <a:pPr marL="0" marR="0" lvl="0" indent="0" algn="l" rtl="0">
              <a:lnSpc>
                <a:spcPct val="100000"/>
              </a:lnSpc>
              <a:spcBef>
                <a:spcPts val="0"/>
              </a:spcBef>
              <a:spcAft>
                <a:spcPts val="0"/>
              </a:spcAft>
              <a:buNone/>
            </a:pPr>
            <a:r>
              <a:rPr lang="en-US" sz="3600" b="1">
                <a:solidFill>
                  <a:schemeClr val="dk1"/>
                </a:solidFill>
                <a:latin typeface="Calibri"/>
                <a:ea typeface="Calibri"/>
                <a:cs typeface="Calibri"/>
                <a:sym typeface="Calibri"/>
              </a:rPr>
              <a:t>Transformer</a:t>
            </a: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a:p>
            <a:pPr marL="85725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Voltage: 480 V  (3Ø AC)</a:t>
            </a:r>
            <a:endParaRPr sz="3600">
              <a:solidFill>
                <a:schemeClr val="dk1"/>
              </a:solidFill>
              <a:latin typeface="Calibri"/>
              <a:ea typeface="Calibri"/>
              <a:cs typeface="Calibri"/>
              <a:sym typeface="Calibri"/>
            </a:endParaRPr>
          </a:p>
          <a:p>
            <a:pPr marL="85725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Power: 1000 kVA +</a:t>
            </a: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1">
                <a:solidFill>
                  <a:schemeClr val="dk1"/>
                </a:solidFill>
                <a:latin typeface="Calibri"/>
                <a:ea typeface="Calibri"/>
                <a:cs typeface="Calibri"/>
                <a:sym typeface="Calibri"/>
              </a:rPr>
              <a:t>Location</a:t>
            </a:r>
            <a:endParaRPr sz="3600">
              <a:solidFill>
                <a:schemeClr val="dk1"/>
              </a:solidFill>
              <a:latin typeface="Calibri"/>
              <a:ea typeface="Calibri"/>
              <a:cs typeface="Calibri"/>
              <a:sym typeface="Calibri"/>
            </a:endParaRPr>
          </a:p>
          <a:p>
            <a:pPr marL="85725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Avoid underground utilities </a:t>
            </a:r>
            <a:endParaRPr sz="3600">
              <a:solidFill>
                <a:schemeClr val="dk1"/>
              </a:solidFill>
              <a:latin typeface="Calibri"/>
              <a:ea typeface="Calibri"/>
              <a:cs typeface="Calibri"/>
              <a:sym typeface="Calibri"/>
            </a:endParaRPr>
          </a:p>
          <a:p>
            <a:pPr marL="85725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Enough physical space</a:t>
            </a:r>
            <a:endParaRPr sz="3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1">
                <a:solidFill>
                  <a:schemeClr val="dk1"/>
                </a:solidFill>
                <a:latin typeface="Calibri"/>
                <a:ea typeface="Calibri"/>
                <a:cs typeface="Calibri"/>
                <a:sym typeface="Calibri"/>
              </a:rPr>
              <a:t>Building Load</a:t>
            </a:r>
            <a:endParaRPr sz="3600" b="1">
              <a:solidFill>
                <a:schemeClr val="dk1"/>
              </a:solidFill>
              <a:latin typeface="Calibri"/>
              <a:ea typeface="Calibri"/>
              <a:cs typeface="Calibri"/>
              <a:sym typeface="Calibri"/>
            </a:endParaRPr>
          </a:p>
          <a:p>
            <a:pPr marL="8001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Electrical demand of served building</a:t>
            </a:r>
            <a:endParaRPr sz="3600">
              <a:solidFill>
                <a:schemeClr val="dk1"/>
              </a:solidFill>
              <a:latin typeface="Calibri"/>
              <a:ea typeface="Calibri"/>
              <a:cs typeface="Calibri"/>
              <a:sym typeface="Calibri"/>
            </a:endParaRPr>
          </a:p>
          <a:p>
            <a:pPr marL="800100" marR="0" lvl="0" indent="-4572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Max kW over a year</a:t>
            </a:r>
            <a:endParaRPr sz="3600">
              <a:solidFill>
                <a:schemeClr val="dk1"/>
              </a:solidFill>
              <a:latin typeface="Calibri"/>
              <a:ea typeface="Calibri"/>
              <a:cs typeface="Calibri"/>
              <a:sym typeface="Calibri"/>
            </a:endParaRPr>
          </a:p>
        </p:txBody>
      </p:sp>
      <p:sp>
        <p:nvSpPr>
          <p:cNvPr id="107" name="Google Shape;107;p1"/>
          <p:cNvSpPr txBox="1"/>
          <p:nvPr/>
        </p:nvSpPr>
        <p:spPr>
          <a:xfrm>
            <a:off x="350169" y="28034050"/>
            <a:ext cx="107181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rPr>
              <a:t>Current BESS installment site</a:t>
            </a:r>
            <a:endParaRPr sz="5200" b="1" i="0" u="none" strike="noStrike" cap="none">
              <a:solidFill>
                <a:schemeClr val="lt1"/>
              </a:solidFill>
              <a:latin typeface="Calibri"/>
              <a:ea typeface="Calibri"/>
              <a:cs typeface="Calibri"/>
              <a:sym typeface="Calibri"/>
            </a:endParaRPr>
          </a:p>
        </p:txBody>
      </p:sp>
      <p:sp>
        <p:nvSpPr>
          <p:cNvPr id="108" name="Google Shape;108;p1"/>
          <p:cNvSpPr txBox="1"/>
          <p:nvPr/>
        </p:nvSpPr>
        <p:spPr>
          <a:xfrm>
            <a:off x="217350" y="29429950"/>
            <a:ext cx="104703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800" b="1">
                <a:latin typeface="Calibri"/>
                <a:ea typeface="Calibri"/>
                <a:cs typeface="Calibri"/>
                <a:sym typeface="Calibri"/>
              </a:rPr>
              <a:t>Animal Husbandry Feed-mill </a:t>
            </a:r>
            <a:endParaRPr sz="3800" b="1" i="0" u="none" strike="noStrike" cap="none">
              <a:solidFill>
                <a:srgbClr val="000000"/>
              </a:solidFill>
              <a:latin typeface="Calibri"/>
              <a:ea typeface="Calibri"/>
              <a:cs typeface="Calibri"/>
              <a:sym typeface="Calibri"/>
            </a:endParaRPr>
          </a:p>
        </p:txBody>
      </p:sp>
      <p:sp>
        <p:nvSpPr>
          <p:cNvPr id="109" name="Google Shape;109;p1"/>
          <p:cNvSpPr txBox="1"/>
          <p:nvPr/>
        </p:nvSpPr>
        <p:spPr>
          <a:xfrm>
            <a:off x="33866250" y="29052950"/>
            <a:ext cx="98025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chemeClr val="lt1"/>
                </a:solidFill>
                <a:latin typeface="Calibri"/>
                <a:ea typeface="Calibri"/>
                <a:cs typeface="Calibri"/>
                <a:sym typeface="Calibri"/>
              </a:rPr>
              <a:t>References</a:t>
            </a:r>
            <a:endParaRPr sz="5200" b="0" i="0" u="none" strike="noStrike" cap="none">
              <a:solidFill>
                <a:srgbClr val="000000"/>
              </a:solidFill>
              <a:latin typeface="Arial"/>
              <a:ea typeface="Arial"/>
              <a:cs typeface="Arial"/>
              <a:sym typeface="Arial"/>
            </a:endParaRPr>
          </a:p>
        </p:txBody>
      </p:sp>
      <p:sp>
        <p:nvSpPr>
          <p:cNvPr id="110" name="Google Shape;110;p1"/>
          <p:cNvSpPr txBox="1"/>
          <p:nvPr/>
        </p:nvSpPr>
        <p:spPr>
          <a:xfrm>
            <a:off x="33733450" y="30296450"/>
            <a:ext cx="10259100" cy="2801400"/>
          </a:xfrm>
          <a:prstGeom prst="rect">
            <a:avLst/>
          </a:prstGeom>
          <a:noFill/>
          <a:ln>
            <a:noFill/>
          </a:ln>
        </p:spPr>
        <p:txBody>
          <a:bodyPr spcFirstLastPara="1" wrap="square" lIns="91425" tIns="91425" rIns="91425" bIns="91425" anchor="t" anchorCtr="0">
            <a:spAutoFit/>
          </a:bodyPr>
          <a:lstStyle/>
          <a:p>
            <a:pPr marL="0" marR="76200" lvl="0" indent="0" algn="l" rtl="0">
              <a:lnSpc>
                <a:spcPct val="100000"/>
              </a:lnSpc>
              <a:spcBef>
                <a:spcPts val="0"/>
              </a:spcBef>
              <a:spcAft>
                <a:spcPts val="0"/>
              </a:spcAft>
              <a:buNone/>
            </a:pPr>
            <a:r>
              <a:rPr lang="en-US" sz="1800">
                <a:solidFill>
                  <a:schemeClr val="dk1"/>
                </a:solidFill>
              </a:rPr>
              <a:t>[1] 	M. Ismail, I. S. Bayram, K. Qaraqe, and E. Serpedin, “5G‐Enhanced Smart Grid Services,” 2019, pp.    28–102. doi:</a:t>
            </a:r>
            <a:r>
              <a:rPr lang="en-US" sz="1800">
                <a:solidFill>
                  <a:schemeClr val="dk1"/>
                </a:solidFill>
                <a:uFill>
                  <a:noFill/>
                </a:uFill>
                <a:hlinkClick r:id="rId3">
                  <a:extLst>
                    <a:ext uri="{A12FA001-AC4F-418D-AE19-62706E023703}">
                      <ahyp:hlinkClr xmlns:ahyp="http://schemas.microsoft.com/office/drawing/2018/hyperlinkcolor" val="tx"/>
                    </a:ext>
                  </a:extLst>
                </a:hlinkClick>
              </a:rPr>
              <a:t> </a:t>
            </a:r>
            <a:r>
              <a:rPr lang="en-US" sz="1800" u="sng">
                <a:solidFill>
                  <a:schemeClr val="hlink"/>
                </a:solidFill>
                <a:hlinkClick r:id="rId3"/>
              </a:rPr>
              <a:t>10.1002/9781119515579.ch4</a:t>
            </a:r>
            <a:r>
              <a:rPr lang="en-US" sz="1800">
                <a:solidFill>
                  <a:schemeClr val="dk1"/>
                </a:solidFill>
              </a:rPr>
              <a:t>.</a:t>
            </a:r>
            <a:endParaRPr sz="1800">
              <a:solidFill>
                <a:schemeClr val="dk1"/>
              </a:solidFill>
            </a:endParaRPr>
          </a:p>
          <a:p>
            <a:pPr marL="0" marR="76200" lvl="0" indent="0" algn="l" rtl="0">
              <a:lnSpc>
                <a:spcPct val="100000"/>
              </a:lnSpc>
              <a:spcBef>
                <a:spcPts val="0"/>
              </a:spcBef>
              <a:spcAft>
                <a:spcPts val="0"/>
              </a:spcAft>
              <a:buNone/>
            </a:pPr>
            <a:r>
              <a:rPr lang="en-US" sz="1800">
                <a:solidFill>
                  <a:schemeClr val="dk1"/>
                </a:solidFill>
              </a:rPr>
              <a:t>[2]	B. Rich, “Making a Microgrid From Legacy Systems: Las Positas College Microgrid,” California Energy Commission: Energy Research and Development, CEC-500-2019-052, Jul. 2019. [Online]. Available: </a:t>
            </a:r>
            <a:r>
              <a:rPr lang="en-US" sz="1800" u="sng">
                <a:solidFill>
                  <a:schemeClr val="hlink"/>
                </a:solidFill>
                <a:hlinkClick r:id="rId4"/>
              </a:rPr>
              <a:t>https://www.energy.ca.gov/publications/2019/making-microgrid-legacy-systems-las-positas-college-microgrid</a:t>
            </a:r>
            <a:endParaRPr sz="1800">
              <a:solidFill>
                <a:schemeClr val="dk1"/>
              </a:solidFill>
            </a:endParaRPr>
          </a:p>
          <a:p>
            <a:pPr marL="0" marR="76200" lvl="0" indent="0" algn="l" rtl="0">
              <a:lnSpc>
                <a:spcPct val="100000"/>
              </a:lnSpc>
              <a:spcBef>
                <a:spcPts val="0"/>
              </a:spcBef>
              <a:spcAft>
                <a:spcPts val="0"/>
              </a:spcAft>
              <a:buNone/>
            </a:pPr>
            <a:r>
              <a:rPr lang="en-US" sz="1800">
                <a:solidFill>
                  <a:schemeClr val="dk1"/>
                </a:solidFill>
              </a:rPr>
              <a:t>[3] J. Dilliot, “Questions about UC San Diego battery energy storage,” May 23, 2023.</a:t>
            </a:r>
            <a:endParaRPr sz="1800">
              <a:solidFill>
                <a:schemeClr val="dk1"/>
              </a:solidFill>
            </a:endParaRPr>
          </a:p>
          <a:p>
            <a:pPr marL="457200" marR="0" lvl="0" indent="0" algn="l" rtl="0">
              <a:lnSpc>
                <a:spcPct val="100000"/>
              </a:lnSpc>
              <a:spcBef>
                <a:spcPts val="0"/>
              </a:spcBef>
              <a:spcAft>
                <a:spcPts val="0"/>
              </a:spcAft>
              <a:buNone/>
            </a:pPr>
            <a:endParaRPr sz="2600">
              <a:solidFill>
                <a:schemeClr val="dk1"/>
              </a:solidFill>
              <a:latin typeface="Calibri"/>
              <a:ea typeface="Calibri"/>
              <a:cs typeface="Calibri"/>
              <a:sym typeface="Calibri"/>
            </a:endParaRPr>
          </a:p>
        </p:txBody>
      </p:sp>
      <p:sp>
        <p:nvSpPr>
          <p:cNvPr id="111" name="Google Shape;111;p1"/>
          <p:cNvSpPr txBox="1"/>
          <p:nvPr/>
        </p:nvSpPr>
        <p:spPr>
          <a:xfrm>
            <a:off x="12228825" y="23024275"/>
            <a:ext cx="9724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p:txBody>
      </p:sp>
      <p:sp>
        <p:nvSpPr>
          <p:cNvPr id="112" name="Google Shape;112;p1"/>
          <p:cNvSpPr txBox="1"/>
          <p:nvPr/>
        </p:nvSpPr>
        <p:spPr>
          <a:xfrm>
            <a:off x="238700" y="14154588"/>
            <a:ext cx="107181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Application: Load shifting</a:t>
            </a:r>
            <a:endParaRPr sz="5200" b="0" i="0" u="none" strike="noStrike" cap="none">
              <a:solidFill>
                <a:srgbClr val="000000"/>
              </a:solidFill>
              <a:latin typeface="Arial"/>
              <a:ea typeface="Arial"/>
              <a:cs typeface="Arial"/>
              <a:sym typeface="Arial"/>
            </a:endParaRPr>
          </a:p>
        </p:txBody>
      </p:sp>
      <p:sp>
        <p:nvSpPr>
          <p:cNvPr id="113" name="Google Shape;113;p1"/>
          <p:cNvSpPr txBox="1"/>
          <p:nvPr/>
        </p:nvSpPr>
        <p:spPr>
          <a:xfrm>
            <a:off x="33869376" y="14106513"/>
            <a:ext cx="9802500" cy="1243500"/>
          </a:xfrm>
          <a:prstGeom prst="rect">
            <a:avLst/>
          </a:prstGeom>
          <a:solidFill>
            <a:srgbClr val="3D6F24"/>
          </a:solidFill>
          <a:ln>
            <a:noFill/>
          </a:ln>
        </p:spPr>
        <p:txBody>
          <a:bodyPr spcFirstLastPara="1" wrap="square" lIns="438825" tIns="219400" rIns="438825" bIns="2194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Economic Viability</a:t>
            </a:r>
            <a:endParaRPr sz="5200" b="0" i="0" u="none" strike="noStrike" cap="none">
              <a:solidFill>
                <a:srgbClr val="000000"/>
              </a:solidFill>
              <a:latin typeface="Arial"/>
              <a:ea typeface="Arial"/>
              <a:cs typeface="Arial"/>
              <a:sym typeface="Arial"/>
            </a:endParaRPr>
          </a:p>
        </p:txBody>
      </p:sp>
      <p:sp>
        <p:nvSpPr>
          <p:cNvPr id="114" name="Google Shape;114;p1"/>
          <p:cNvSpPr txBox="1"/>
          <p:nvPr/>
        </p:nvSpPr>
        <p:spPr>
          <a:xfrm>
            <a:off x="12457075" y="23030900"/>
            <a:ext cx="9724500" cy="754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700" b="1"/>
              <a:t>UC San Diego</a:t>
            </a:r>
            <a:endParaRPr sz="3700" b="1" i="0" u="none" strike="noStrike" cap="none">
              <a:solidFill>
                <a:srgbClr val="000000"/>
              </a:solidFill>
            </a:endParaRPr>
          </a:p>
        </p:txBody>
      </p:sp>
      <p:sp>
        <p:nvSpPr>
          <p:cNvPr id="115" name="Google Shape;115;p1"/>
          <p:cNvSpPr txBox="1"/>
          <p:nvPr/>
        </p:nvSpPr>
        <p:spPr>
          <a:xfrm>
            <a:off x="22738750" y="23030888"/>
            <a:ext cx="10718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t>Las Positas Community College, Livermore, CA</a:t>
            </a:r>
            <a:endParaRPr sz="3600" b="1" i="0" u="none" strike="noStrike" cap="none">
              <a:solidFill>
                <a:srgbClr val="000000"/>
              </a:solidFill>
            </a:endParaRPr>
          </a:p>
        </p:txBody>
      </p:sp>
      <p:pic>
        <p:nvPicPr>
          <p:cNvPr id="116" name="Google Shape;116;p1"/>
          <p:cNvPicPr preferRelativeResize="0"/>
          <p:nvPr/>
        </p:nvPicPr>
        <p:blipFill>
          <a:blip r:embed="rId5">
            <a:alphaModFix/>
          </a:blip>
          <a:stretch>
            <a:fillRect/>
          </a:stretch>
        </p:blipFill>
        <p:spPr>
          <a:xfrm>
            <a:off x="327600" y="1261375"/>
            <a:ext cx="10763250" cy="2105025"/>
          </a:xfrm>
          <a:prstGeom prst="rect">
            <a:avLst/>
          </a:prstGeom>
          <a:noFill/>
          <a:ln>
            <a:noFill/>
          </a:ln>
        </p:spPr>
      </p:pic>
      <p:pic>
        <p:nvPicPr>
          <p:cNvPr id="117" name="Google Shape;117;p1"/>
          <p:cNvPicPr preferRelativeResize="0"/>
          <p:nvPr/>
        </p:nvPicPr>
        <p:blipFill>
          <a:blip r:embed="rId6">
            <a:alphaModFix/>
          </a:blip>
          <a:stretch>
            <a:fillRect/>
          </a:stretch>
        </p:blipFill>
        <p:spPr>
          <a:xfrm>
            <a:off x="35128350" y="1421101"/>
            <a:ext cx="8215326" cy="1785600"/>
          </a:xfrm>
          <a:prstGeom prst="rect">
            <a:avLst/>
          </a:prstGeom>
          <a:noFill/>
          <a:ln>
            <a:noFill/>
          </a:ln>
        </p:spPr>
      </p:pic>
      <p:pic>
        <p:nvPicPr>
          <p:cNvPr id="118" name="Google Shape;118;p1"/>
          <p:cNvPicPr preferRelativeResize="0"/>
          <p:nvPr/>
        </p:nvPicPr>
        <p:blipFill rotWithShape="1">
          <a:blip r:embed="rId7">
            <a:alphaModFix/>
          </a:blip>
          <a:srcRect l="8656" t="18856" r="41478" b="5442"/>
          <a:stretch/>
        </p:blipFill>
        <p:spPr>
          <a:xfrm>
            <a:off x="13028575" y="16459200"/>
            <a:ext cx="4298950" cy="4438600"/>
          </a:xfrm>
          <a:prstGeom prst="rect">
            <a:avLst/>
          </a:prstGeom>
          <a:noFill/>
          <a:ln>
            <a:noFill/>
          </a:ln>
        </p:spPr>
      </p:pic>
      <p:pic>
        <p:nvPicPr>
          <p:cNvPr id="119" name="Google Shape;119;p1"/>
          <p:cNvPicPr preferRelativeResize="0"/>
          <p:nvPr/>
        </p:nvPicPr>
        <p:blipFill rotWithShape="1">
          <a:blip r:embed="rId8">
            <a:alphaModFix/>
          </a:blip>
          <a:srcRect l="6383" t="20022" r="28874" b="1150"/>
          <a:stretch/>
        </p:blipFill>
        <p:spPr>
          <a:xfrm>
            <a:off x="19674575" y="16459774"/>
            <a:ext cx="5065801" cy="4438600"/>
          </a:xfrm>
          <a:prstGeom prst="rect">
            <a:avLst/>
          </a:prstGeom>
          <a:noFill/>
          <a:ln>
            <a:noFill/>
          </a:ln>
        </p:spPr>
      </p:pic>
      <p:pic>
        <p:nvPicPr>
          <p:cNvPr id="120" name="Google Shape;120;p1"/>
          <p:cNvPicPr preferRelativeResize="0"/>
          <p:nvPr/>
        </p:nvPicPr>
        <p:blipFill rotWithShape="1">
          <a:blip r:embed="rId9">
            <a:alphaModFix/>
          </a:blip>
          <a:srcRect l="11360" t="19470" r="40418" b="1795"/>
          <a:stretch/>
        </p:blipFill>
        <p:spPr>
          <a:xfrm>
            <a:off x="27087425" y="16459750"/>
            <a:ext cx="4298975" cy="4438600"/>
          </a:xfrm>
          <a:prstGeom prst="rect">
            <a:avLst/>
          </a:prstGeom>
          <a:noFill/>
          <a:ln>
            <a:noFill/>
          </a:ln>
        </p:spPr>
      </p:pic>
      <p:sp>
        <p:nvSpPr>
          <p:cNvPr id="121" name="Google Shape;121;p1"/>
          <p:cNvSpPr txBox="1"/>
          <p:nvPr/>
        </p:nvSpPr>
        <p:spPr>
          <a:xfrm>
            <a:off x="12457071" y="15179040"/>
            <a:ext cx="5065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latin typeface="Calibri"/>
                <a:ea typeface="Calibri"/>
                <a:cs typeface="Calibri"/>
                <a:sym typeface="Calibri"/>
              </a:rPr>
              <a:t>Student Health &amp; Wellness Center</a:t>
            </a:r>
            <a:endParaRPr sz="3600" b="1">
              <a:latin typeface="Calibri"/>
              <a:ea typeface="Calibri"/>
              <a:cs typeface="Calibri"/>
              <a:sym typeface="Calibri"/>
            </a:endParaRPr>
          </a:p>
        </p:txBody>
      </p:sp>
      <p:sp>
        <p:nvSpPr>
          <p:cNvPr id="122" name="Google Shape;122;p1"/>
          <p:cNvSpPr txBox="1"/>
          <p:nvPr/>
        </p:nvSpPr>
        <p:spPr>
          <a:xfrm>
            <a:off x="19590175" y="15179040"/>
            <a:ext cx="5065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latin typeface="Calibri"/>
                <a:ea typeface="Calibri"/>
                <a:cs typeface="Calibri"/>
                <a:sym typeface="Calibri"/>
              </a:rPr>
              <a:t>Center for Companion Animal Health</a:t>
            </a:r>
            <a:endParaRPr sz="3600" b="1">
              <a:latin typeface="Calibri"/>
              <a:ea typeface="Calibri"/>
              <a:cs typeface="Calibri"/>
              <a:sym typeface="Calibri"/>
            </a:endParaRPr>
          </a:p>
        </p:txBody>
      </p:sp>
      <p:sp>
        <p:nvSpPr>
          <p:cNvPr id="123" name="Google Shape;123;p1"/>
          <p:cNvSpPr txBox="1"/>
          <p:nvPr/>
        </p:nvSpPr>
        <p:spPr>
          <a:xfrm>
            <a:off x="26397775" y="15179040"/>
            <a:ext cx="5065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latin typeface="Calibri"/>
                <a:ea typeface="Calibri"/>
                <a:cs typeface="Calibri"/>
                <a:sym typeface="Calibri"/>
              </a:rPr>
              <a:t>Contained Research Facility</a:t>
            </a:r>
            <a:endParaRPr sz="3600" b="1">
              <a:latin typeface="Calibri"/>
              <a:ea typeface="Calibri"/>
              <a:cs typeface="Calibri"/>
              <a:sym typeface="Calibri"/>
            </a:endParaRPr>
          </a:p>
        </p:txBody>
      </p:sp>
      <p:sp>
        <p:nvSpPr>
          <p:cNvPr id="124" name="Google Shape;124;p1"/>
          <p:cNvSpPr txBox="1"/>
          <p:nvPr/>
        </p:nvSpPr>
        <p:spPr>
          <a:xfrm>
            <a:off x="13174425" y="20851975"/>
            <a:ext cx="40197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latin typeface="Calibri"/>
                <a:ea typeface="Calibri"/>
                <a:cs typeface="Calibri"/>
                <a:sym typeface="Calibri"/>
              </a:rPr>
              <a:t>800 kVA available</a:t>
            </a:r>
            <a:endParaRPr sz="3600">
              <a:latin typeface="Calibri"/>
              <a:ea typeface="Calibri"/>
              <a:cs typeface="Calibri"/>
              <a:sym typeface="Calibri"/>
            </a:endParaRPr>
          </a:p>
        </p:txBody>
      </p:sp>
      <p:sp>
        <p:nvSpPr>
          <p:cNvPr id="125" name="Google Shape;125;p1"/>
          <p:cNvSpPr txBox="1"/>
          <p:nvPr/>
        </p:nvSpPr>
        <p:spPr>
          <a:xfrm>
            <a:off x="20185150" y="20851975"/>
            <a:ext cx="40197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latin typeface="Calibri"/>
                <a:ea typeface="Calibri"/>
                <a:cs typeface="Calibri"/>
                <a:sym typeface="Calibri"/>
              </a:rPr>
              <a:t>1100 kVA available</a:t>
            </a:r>
            <a:endParaRPr sz="3600">
              <a:latin typeface="Calibri"/>
              <a:ea typeface="Calibri"/>
              <a:cs typeface="Calibri"/>
              <a:sym typeface="Calibri"/>
            </a:endParaRPr>
          </a:p>
        </p:txBody>
      </p:sp>
      <p:sp>
        <p:nvSpPr>
          <p:cNvPr id="126" name="Google Shape;126;p1"/>
          <p:cNvSpPr txBox="1"/>
          <p:nvPr/>
        </p:nvSpPr>
        <p:spPr>
          <a:xfrm>
            <a:off x="27195875" y="20851975"/>
            <a:ext cx="40197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latin typeface="Calibri"/>
                <a:ea typeface="Calibri"/>
                <a:cs typeface="Calibri"/>
                <a:sym typeface="Calibri"/>
              </a:rPr>
              <a:t>900 kVA available</a:t>
            </a:r>
            <a:endParaRPr sz="3600">
              <a:latin typeface="Calibri"/>
              <a:ea typeface="Calibri"/>
              <a:cs typeface="Calibri"/>
              <a:sym typeface="Calibri"/>
            </a:endParaRPr>
          </a:p>
        </p:txBody>
      </p:sp>
      <p:sp>
        <p:nvSpPr>
          <p:cNvPr id="127" name="Google Shape;127;p1"/>
          <p:cNvSpPr txBox="1"/>
          <p:nvPr/>
        </p:nvSpPr>
        <p:spPr>
          <a:xfrm>
            <a:off x="387600" y="19051275"/>
            <a:ext cx="111366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600">
                <a:latin typeface="Calibri"/>
                <a:ea typeface="Calibri"/>
                <a:cs typeface="Calibri"/>
                <a:sym typeface="Calibri"/>
              </a:rPr>
              <a:t>Load shifting moves the electricity demand from one time to another utilizing storage systems. If demand is shifted to when electricity prices are lower, utility bills decrease.</a:t>
            </a:r>
            <a:endParaRPr sz="3600" i="0" u="none" strike="noStrike" cap="none">
              <a:solidFill>
                <a:srgbClr val="000000"/>
              </a:solidFill>
              <a:latin typeface="Calibri"/>
              <a:ea typeface="Calibri"/>
              <a:cs typeface="Calibri"/>
              <a:sym typeface="Calibri"/>
            </a:endParaRPr>
          </a:p>
        </p:txBody>
      </p:sp>
      <p:grpSp>
        <p:nvGrpSpPr>
          <p:cNvPr id="128" name="Google Shape;128;p1"/>
          <p:cNvGrpSpPr/>
          <p:nvPr/>
        </p:nvGrpSpPr>
        <p:grpSpPr>
          <a:xfrm>
            <a:off x="237750" y="15546314"/>
            <a:ext cx="11470609" cy="3556650"/>
            <a:chOff x="237750" y="14098420"/>
            <a:chExt cx="11436300" cy="3518300"/>
          </a:xfrm>
        </p:grpSpPr>
        <p:grpSp>
          <p:nvGrpSpPr>
            <p:cNvPr id="129" name="Google Shape;129;p1"/>
            <p:cNvGrpSpPr/>
            <p:nvPr/>
          </p:nvGrpSpPr>
          <p:grpSpPr>
            <a:xfrm>
              <a:off x="237750" y="14191705"/>
              <a:ext cx="11436300" cy="3268995"/>
              <a:chOff x="237750" y="14191705"/>
              <a:chExt cx="11436300" cy="3268995"/>
            </a:xfrm>
          </p:grpSpPr>
          <p:sp>
            <p:nvSpPr>
              <p:cNvPr id="130" name="Google Shape;130;p1"/>
              <p:cNvSpPr txBox="1"/>
              <p:nvPr/>
            </p:nvSpPr>
            <p:spPr>
              <a:xfrm>
                <a:off x="432550" y="14596851"/>
                <a:ext cx="10259100" cy="39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1"/>
              <p:cNvPicPr preferRelativeResize="0"/>
              <p:nvPr/>
            </p:nvPicPr>
            <p:blipFill>
              <a:blip r:embed="rId10">
                <a:alphaModFix/>
              </a:blip>
              <a:stretch>
                <a:fillRect/>
              </a:stretch>
            </p:blipFill>
            <p:spPr>
              <a:xfrm>
                <a:off x="237750" y="14191705"/>
                <a:ext cx="11210042" cy="3152000"/>
              </a:xfrm>
              <a:prstGeom prst="rect">
                <a:avLst/>
              </a:prstGeom>
              <a:noFill/>
              <a:ln>
                <a:noFill/>
              </a:ln>
            </p:spPr>
          </p:pic>
          <p:sp>
            <p:nvSpPr>
              <p:cNvPr id="132" name="Google Shape;132;p1"/>
              <p:cNvSpPr txBox="1"/>
              <p:nvPr/>
            </p:nvSpPr>
            <p:spPr>
              <a:xfrm>
                <a:off x="11090850" y="16882000"/>
                <a:ext cx="583200" cy="5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latin typeface="Calibri"/>
                    <a:ea typeface="Calibri"/>
                    <a:cs typeface="Calibri"/>
                    <a:sym typeface="Calibri"/>
                  </a:rPr>
                  <a:t>[1]</a:t>
                </a:r>
                <a:endParaRPr sz="2600" b="1">
                  <a:latin typeface="Calibri"/>
                  <a:ea typeface="Calibri"/>
                  <a:cs typeface="Calibri"/>
                  <a:sym typeface="Calibri"/>
                </a:endParaRPr>
              </a:p>
            </p:txBody>
          </p:sp>
        </p:grpSp>
        <p:sp>
          <p:nvSpPr>
            <p:cNvPr id="133" name="Google Shape;133;p1"/>
            <p:cNvSpPr txBox="1"/>
            <p:nvPr/>
          </p:nvSpPr>
          <p:spPr>
            <a:xfrm rot="-5400000">
              <a:off x="-1036169" y="15461920"/>
              <a:ext cx="3127200" cy="400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a:t>Customer demand</a:t>
              </a:r>
              <a:endParaRPr sz="2800"/>
            </a:p>
          </p:txBody>
        </p:sp>
        <p:sp>
          <p:nvSpPr>
            <p:cNvPr id="134" name="Google Shape;134;p1"/>
            <p:cNvSpPr txBox="1"/>
            <p:nvPr/>
          </p:nvSpPr>
          <p:spPr>
            <a:xfrm>
              <a:off x="1801859" y="17007720"/>
              <a:ext cx="1220100" cy="60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Time</a:t>
              </a:r>
              <a:endParaRPr sz="2800">
                <a:solidFill>
                  <a:schemeClr val="dk1"/>
                </a:solidFill>
              </a:endParaRPr>
            </a:p>
          </p:txBody>
        </p:sp>
        <p:sp>
          <p:nvSpPr>
            <p:cNvPr id="135" name="Google Shape;135;p1"/>
            <p:cNvSpPr txBox="1"/>
            <p:nvPr/>
          </p:nvSpPr>
          <p:spPr>
            <a:xfrm>
              <a:off x="5486105" y="17007720"/>
              <a:ext cx="1053600" cy="60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Time</a:t>
              </a:r>
              <a:endParaRPr sz="2800">
                <a:solidFill>
                  <a:schemeClr val="dk1"/>
                </a:solidFill>
              </a:endParaRPr>
            </a:p>
          </p:txBody>
        </p:sp>
        <p:sp>
          <p:nvSpPr>
            <p:cNvPr id="136" name="Google Shape;136;p1"/>
            <p:cNvSpPr txBox="1"/>
            <p:nvPr/>
          </p:nvSpPr>
          <p:spPr>
            <a:xfrm>
              <a:off x="9260458" y="17007720"/>
              <a:ext cx="1053600" cy="60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Time</a:t>
              </a:r>
              <a:endParaRPr sz="2800">
                <a:solidFill>
                  <a:schemeClr val="dk1"/>
                </a:solidFill>
              </a:endParaRPr>
            </a:p>
          </p:txBody>
        </p:sp>
        <p:sp>
          <p:nvSpPr>
            <p:cNvPr id="137" name="Google Shape;137;p1"/>
            <p:cNvSpPr/>
            <p:nvPr/>
          </p:nvSpPr>
          <p:spPr>
            <a:xfrm>
              <a:off x="6539725" y="14323950"/>
              <a:ext cx="708600" cy="68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txBox="1"/>
            <p:nvPr/>
          </p:nvSpPr>
          <p:spPr>
            <a:xfrm>
              <a:off x="6646400" y="14178388"/>
              <a:ext cx="1527600" cy="989700"/>
            </a:xfrm>
            <a:prstGeom prst="rect">
              <a:avLst/>
            </a:prstGeom>
            <a:solidFill>
              <a:schemeClr val="lt1"/>
            </a:solidFill>
            <a:ln>
              <a:noFill/>
            </a:ln>
          </p:spPr>
          <p:txBody>
            <a:bodyPr spcFirstLastPara="1" wrap="square" lIns="91425" tIns="0" rIns="91425" bIns="137150" anchor="t" anchorCtr="0">
              <a:spAutoFit/>
            </a:bodyPr>
            <a:lstStyle/>
            <a:p>
              <a:pPr marL="0" lvl="0" indent="0" algn="l" rtl="0">
                <a:spcBef>
                  <a:spcPts val="0"/>
                </a:spcBef>
                <a:spcAft>
                  <a:spcPts val="0"/>
                </a:spcAft>
                <a:buNone/>
              </a:pPr>
              <a:r>
                <a:rPr lang="en-US" sz="2800">
                  <a:solidFill>
                    <a:schemeClr val="dk1"/>
                  </a:solidFill>
                </a:rPr>
                <a:t>Load shifting</a:t>
              </a:r>
              <a:endParaRPr sz="2800">
                <a:solidFill>
                  <a:schemeClr val="dk1"/>
                </a:solidFill>
              </a:endParaRPr>
            </a:p>
          </p:txBody>
        </p:sp>
      </p:grpSp>
      <p:sp>
        <p:nvSpPr>
          <p:cNvPr id="139" name="Google Shape;139;p1"/>
          <p:cNvSpPr txBox="1"/>
          <p:nvPr/>
        </p:nvSpPr>
        <p:spPr>
          <a:xfrm>
            <a:off x="807225" y="30171650"/>
            <a:ext cx="104703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600">
                <a:latin typeface="Calibri"/>
                <a:ea typeface="Calibri"/>
                <a:cs typeface="Calibri"/>
                <a:sym typeface="Calibri"/>
              </a:rPr>
              <a:t>Transformer size: 1000 kVA </a:t>
            </a:r>
            <a:endParaRPr sz="3600">
              <a:latin typeface="Calibri"/>
              <a:ea typeface="Calibri"/>
              <a:cs typeface="Calibri"/>
              <a:sym typeface="Calibri"/>
            </a:endParaRPr>
          </a:p>
          <a:p>
            <a:pPr marL="0" marR="0" lvl="0" indent="0" algn="l" rtl="0">
              <a:lnSpc>
                <a:spcPct val="100000"/>
              </a:lnSpc>
              <a:spcBef>
                <a:spcPts val="0"/>
              </a:spcBef>
              <a:spcAft>
                <a:spcPts val="0"/>
              </a:spcAft>
              <a:buNone/>
            </a:pPr>
            <a:r>
              <a:rPr lang="en-US" sz="3600">
                <a:latin typeface="Calibri"/>
                <a:ea typeface="Calibri"/>
                <a:cs typeface="Calibri"/>
                <a:sym typeface="Calibri"/>
              </a:rPr>
              <a:t>Peak load: 437.5 kVA</a:t>
            </a:r>
            <a:endParaRPr sz="3600">
              <a:latin typeface="Calibri"/>
              <a:ea typeface="Calibri"/>
              <a:cs typeface="Calibri"/>
              <a:sym typeface="Calibri"/>
            </a:endParaRPr>
          </a:p>
          <a:p>
            <a:pPr marL="0" marR="0" lvl="0" indent="0" algn="l" rtl="0">
              <a:lnSpc>
                <a:spcPct val="100000"/>
              </a:lnSpc>
              <a:spcBef>
                <a:spcPts val="0"/>
              </a:spcBef>
              <a:spcAft>
                <a:spcPts val="0"/>
              </a:spcAft>
              <a:buNone/>
            </a:pPr>
            <a:r>
              <a:rPr lang="en-US" sz="3600">
                <a:latin typeface="Calibri"/>
                <a:ea typeface="Calibri"/>
                <a:cs typeface="Calibri"/>
                <a:sym typeface="Calibri"/>
              </a:rPr>
              <a:t>Underground utilities: None</a:t>
            </a:r>
            <a:endParaRPr sz="3600">
              <a:latin typeface="Calibri"/>
              <a:ea typeface="Calibri"/>
              <a:cs typeface="Calibri"/>
              <a:sym typeface="Calibri"/>
            </a:endParaRPr>
          </a:p>
          <a:p>
            <a:pPr marL="0" marR="0" lvl="0" indent="0" algn="l" rtl="0">
              <a:lnSpc>
                <a:spcPct val="100000"/>
              </a:lnSpc>
              <a:spcBef>
                <a:spcPts val="0"/>
              </a:spcBef>
              <a:spcAft>
                <a:spcPts val="0"/>
              </a:spcAft>
              <a:buNone/>
            </a:pPr>
            <a:r>
              <a:rPr lang="en-US" sz="3600">
                <a:latin typeface="Calibri"/>
                <a:ea typeface="Calibri"/>
                <a:cs typeface="Calibri"/>
                <a:sym typeface="Calibri"/>
              </a:rPr>
              <a:t>Physical space: gravel lot, plenty of space</a:t>
            </a:r>
            <a:endParaRPr sz="3600">
              <a:latin typeface="Calibri"/>
              <a:ea typeface="Calibri"/>
              <a:cs typeface="Calibri"/>
              <a:sym typeface="Calibri"/>
            </a:endParaRPr>
          </a:p>
        </p:txBody>
      </p:sp>
      <p:sp>
        <p:nvSpPr>
          <p:cNvPr id="140" name="Google Shape;140;p1"/>
          <p:cNvSpPr txBox="1"/>
          <p:nvPr/>
        </p:nvSpPr>
        <p:spPr>
          <a:xfrm>
            <a:off x="11855925" y="23643750"/>
            <a:ext cx="104703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600">
                <a:latin typeface="Calibri"/>
                <a:ea typeface="Calibri"/>
                <a:cs typeface="Calibri"/>
                <a:sym typeface="Calibri"/>
              </a:rPr>
              <a:t>Simple payback period: 5.6 years</a:t>
            </a:r>
            <a:endParaRPr sz="3600">
              <a:latin typeface="Calibri"/>
              <a:ea typeface="Calibri"/>
              <a:cs typeface="Calibri"/>
              <a:sym typeface="Calibri"/>
            </a:endParaRPr>
          </a:p>
          <a:p>
            <a:pPr marL="0" marR="0" lvl="0" indent="0" algn="ctr" rtl="0">
              <a:lnSpc>
                <a:spcPct val="100000"/>
              </a:lnSpc>
              <a:spcBef>
                <a:spcPts val="0"/>
              </a:spcBef>
              <a:spcAft>
                <a:spcPts val="0"/>
              </a:spcAft>
              <a:buNone/>
            </a:pPr>
            <a:r>
              <a:rPr lang="en-US" sz="3600">
                <a:latin typeface="Calibri"/>
                <a:ea typeface="Calibri"/>
                <a:cs typeface="Calibri"/>
                <a:sym typeface="Calibri"/>
              </a:rPr>
              <a:t>Purpose: Campus-wide demand charge mitigation</a:t>
            </a:r>
            <a:endParaRPr sz="3600">
              <a:latin typeface="Calibri"/>
              <a:ea typeface="Calibri"/>
              <a:cs typeface="Calibri"/>
              <a:sym typeface="Calibri"/>
            </a:endParaRPr>
          </a:p>
          <a:p>
            <a:pPr marL="0" marR="0" lvl="0" indent="0" algn="ctr" rtl="0">
              <a:lnSpc>
                <a:spcPct val="100000"/>
              </a:lnSpc>
              <a:spcBef>
                <a:spcPts val="0"/>
              </a:spcBef>
              <a:spcAft>
                <a:spcPts val="0"/>
              </a:spcAft>
              <a:buNone/>
            </a:pPr>
            <a:r>
              <a:rPr lang="en-US" sz="3600">
                <a:latin typeface="Calibri"/>
                <a:ea typeface="Calibri"/>
                <a:cs typeface="Calibri"/>
                <a:sym typeface="Calibri"/>
              </a:rPr>
              <a:t>Installation: directly to the 12 kV campus grid</a:t>
            </a:r>
            <a:endParaRPr sz="3600">
              <a:latin typeface="Calibri"/>
              <a:ea typeface="Calibri"/>
              <a:cs typeface="Calibri"/>
              <a:sym typeface="Calibri"/>
            </a:endParaRPr>
          </a:p>
          <a:p>
            <a:pPr marL="0" marR="0" lvl="0" indent="0" algn="ctr" rtl="0">
              <a:lnSpc>
                <a:spcPct val="100000"/>
              </a:lnSpc>
              <a:spcBef>
                <a:spcPts val="0"/>
              </a:spcBef>
              <a:spcAft>
                <a:spcPts val="0"/>
              </a:spcAft>
              <a:buNone/>
            </a:pPr>
            <a:endParaRPr sz="3600">
              <a:latin typeface="Calibri"/>
              <a:ea typeface="Calibri"/>
              <a:cs typeface="Calibri"/>
              <a:sym typeface="Calibri"/>
            </a:endParaRPr>
          </a:p>
        </p:txBody>
      </p:sp>
      <p:grpSp>
        <p:nvGrpSpPr>
          <p:cNvPr id="141" name="Google Shape;141;p1"/>
          <p:cNvGrpSpPr/>
          <p:nvPr/>
        </p:nvGrpSpPr>
        <p:grpSpPr>
          <a:xfrm>
            <a:off x="11708350" y="25698100"/>
            <a:ext cx="17582711" cy="7300200"/>
            <a:chOff x="12896375" y="25433125"/>
            <a:chExt cx="17582711" cy="7300200"/>
          </a:xfrm>
        </p:grpSpPr>
        <p:sp>
          <p:nvSpPr>
            <p:cNvPr id="142" name="Google Shape;142;p1"/>
            <p:cNvSpPr txBox="1"/>
            <p:nvPr/>
          </p:nvSpPr>
          <p:spPr>
            <a:xfrm>
              <a:off x="12896386" y="32133025"/>
              <a:ext cx="175827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Calibri"/>
                <a:ea typeface="Calibri"/>
                <a:cs typeface="Calibri"/>
                <a:sym typeface="Calibri"/>
              </a:endParaRPr>
            </a:p>
          </p:txBody>
        </p:sp>
        <p:pic>
          <p:nvPicPr>
            <p:cNvPr id="143" name="Google Shape;143;p1"/>
            <p:cNvPicPr preferRelativeResize="0"/>
            <p:nvPr/>
          </p:nvPicPr>
          <p:blipFill rotWithShape="1">
            <a:blip r:embed="rId11">
              <a:alphaModFix/>
            </a:blip>
            <a:srcRect l="29200" t="28487" r="6958" b="4765"/>
            <a:stretch/>
          </p:blipFill>
          <p:spPr>
            <a:xfrm>
              <a:off x="12896376" y="25433125"/>
              <a:ext cx="10858050" cy="6643325"/>
            </a:xfrm>
            <a:prstGeom prst="rect">
              <a:avLst/>
            </a:prstGeom>
            <a:noFill/>
            <a:ln>
              <a:noFill/>
            </a:ln>
          </p:spPr>
        </p:pic>
        <p:sp>
          <p:nvSpPr>
            <p:cNvPr id="144" name="Google Shape;144;p1"/>
            <p:cNvSpPr txBox="1"/>
            <p:nvPr/>
          </p:nvSpPr>
          <p:spPr>
            <a:xfrm>
              <a:off x="12896375" y="25529513"/>
              <a:ext cx="48018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t>350 ton Absorption Chiller</a:t>
              </a:r>
              <a:endParaRPr sz="3000"/>
            </a:p>
          </p:txBody>
        </p:sp>
        <p:sp>
          <p:nvSpPr>
            <p:cNvPr id="145" name="Google Shape;145;p1"/>
            <p:cNvSpPr txBox="1"/>
            <p:nvPr/>
          </p:nvSpPr>
          <p:spPr>
            <a:xfrm>
              <a:off x="12896375" y="28851325"/>
              <a:ext cx="37269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2.8 MW Fuel Cell</a:t>
              </a:r>
              <a:endParaRPr sz="3000"/>
            </a:p>
          </p:txBody>
        </p:sp>
        <p:sp>
          <p:nvSpPr>
            <p:cNvPr id="146" name="Google Shape;146;p1"/>
            <p:cNvSpPr/>
            <p:nvPr/>
          </p:nvSpPr>
          <p:spPr>
            <a:xfrm>
              <a:off x="21000350" y="30230525"/>
              <a:ext cx="2630700" cy="18471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
            <p:cNvCxnSpPr/>
            <p:nvPr/>
          </p:nvCxnSpPr>
          <p:spPr>
            <a:xfrm>
              <a:off x="20478750" y="28008025"/>
              <a:ext cx="1360800" cy="2290500"/>
            </a:xfrm>
            <a:prstGeom prst="straightConnector1">
              <a:avLst/>
            </a:prstGeom>
            <a:noFill/>
            <a:ln w="76200" cap="flat" cmpd="sng">
              <a:solidFill>
                <a:srgbClr val="FF0000"/>
              </a:solidFill>
              <a:prstDash val="solid"/>
              <a:round/>
              <a:headEnd type="none" w="med" len="med"/>
              <a:tailEnd type="triangle" w="med" len="med"/>
            </a:ln>
          </p:spPr>
        </p:cxnSp>
      </p:grpSp>
      <p:sp>
        <p:nvSpPr>
          <p:cNvPr id="148" name="Google Shape;148;p1"/>
          <p:cNvSpPr txBox="1"/>
          <p:nvPr/>
        </p:nvSpPr>
        <p:spPr>
          <a:xfrm>
            <a:off x="18436600" y="27285175"/>
            <a:ext cx="4126200" cy="1046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chemeClr val="dk1"/>
                </a:solidFill>
              </a:rPr>
              <a:t>2.5MW / 5MWh BESS</a:t>
            </a:r>
            <a:endParaRPr sz="2600">
              <a:solidFill>
                <a:schemeClr val="dk1"/>
              </a:solidFill>
            </a:endParaRPr>
          </a:p>
        </p:txBody>
      </p:sp>
      <p:grpSp>
        <p:nvGrpSpPr>
          <p:cNvPr id="149" name="Google Shape;149;p1"/>
          <p:cNvGrpSpPr/>
          <p:nvPr/>
        </p:nvGrpSpPr>
        <p:grpSpPr>
          <a:xfrm>
            <a:off x="23105997" y="25072925"/>
            <a:ext cx="9437827" cy="7633575"/>
            <a:chOff x="23105997" y="25072925"/>
            <a:chExt cx="9437827" cy="7633575"/>
          </a:xfrm>
        </p:grpSpPr>
        <p:pic>
          <p:nvPicPr>
            <p:cNvPr id="150" name="Google Shape;150;p1"/>
            <p:cNvPicPr preferRelativeResize="0"/>
            <p:nvPr/>
          </p:nvPicPr>
          <p:blipFill rotWithShape="1">
            <a:blip r:embed="rId12">
              <a:alphaModFix/>
            </a:blip>
            <a:srcRect l="5077" t="9662" r="13944" b="2091"/>
            <a:stretch/>
          </p:blipFill>
          <p:spPr>
            <a:xfrm>
              <a:off x="23434524" y="25072925"/>
              <a:ext cx="9109300" cy="7633575"/>
            </a:xfrm>
            <a:prstGeom prst="rect">
              <a:avLst/>
            </a:prstGeom>
            <a:noFill/>
            <a:ln w="38100" cap="flat" cmpd="sng">
              <a:solidFill>
                <a:srgbClr val="EBEAEF"/>
              </a:solidFill>
              <a:prstDash val="solid"/>
              <a:round/>
              <a:headEnd type="none" w="sm" len="sm"/>
              <a:tailEnd type="none" w="sm" len="sm"/>
            </a:ln>
          </p:spPr>
        </p:pic>
        <p:sp>
          <p:nvSpPr>
            <p:cNvPr id="151" name="Google Shape;151;p1"/>
            <p:cNvSpPr txBox="1"/>
            <p:nvPr/>
          </p:nvSpPr>
          <p:spPr>
            <a:xfrm>
              <a:off x="23105997" y="25263703"/>
              <a:ext cx="1613292" cy="1046597"/>
            </a:xfrm>
            <a:prstGeom prst="rect">
              <a:avLst/>
            </a:prstGeom>
            <a:solidFill>
              <a:schemeClr val="lt1"/>
            </a:solidFill>
            <a:ln w="38100" cap="flat" cmpd="sng">
              <a:solidFill>
                <a:srgbClr val="EBEAE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t>Campus grid</a:t>
              </a:r>
              <a:endParaRPr sz="2800"/>
            </a:p>
          </p:txBody>
        </p:sp>
      </p:grpSp>
      <p:sp>
        <p:nvSpPr>
          <p:cNvPr id="152" name="Google Shape;152;p1"/>
          <p:cNvSpPr txBox="1"/>
          <p:nvPr/>
        </p:nvSpPr>
        <p:spPr>
          <a:xfrm>
            <a:off x="28430482" y="31225719"/>
            <a:ext cx="1644234" cy="1046597"/>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chemeClr val="dk1"/>
                </a:solidFill>
              </a:rPr>
              <a:t>200 kW BESS</a:t>
            </a:r>
            <a:endParaRPr/>
          </a:p>
        </p:txBody>
      </p:sp>
      <p:sp>
        <p:nvSpPr>
          <p:cNvPr id="153" name="Google Shape;153;p1"/>
          <p:cNvSpPr/>
          <p:nvPr/>
        </p:nvSpPr>
        <p:spPr>
          <a:xfrm>
            <a:off x="30706775" y="31689325"/>
            <a:ext cx="1950300" cy="1046700"/>
          </a:xfrm>
          <a:prstGeom prst="rect">
            <a:avLst/>
          </a:prstGeom>
          <a:solidFill>
            <a:schemeClr val="lt1"/>
          </a:solidFill>
          <a:ln w="19050" cap="flat" cmpd="sng">
            <a:solidFill>
              <a:srgbClr val="3D6F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t>500 kW PV array</a:t>
            </a:r>
            <a:endParaRPr sz="3000"/>
          </a:p>
        </p:txBody>
      </p:sp>
      <p:cxnSp>
        <p:nvCxnSpPr>
          <p:cNvPr id="154" name="Google Shape;154;p1"/>
          <p:cNvCxnSpPr/>
          <p:nvPr/>
        </p:nvCxnSpPr>
        <p:spPr>
          <a:xfrm>
            <a:off x="24935100" y="25275275"/>
            <a:ext cx="1780200" cy="0"/>
          </a:xfrm>
          <a:prstGeom prst="straightConnector1">
            <a:avLst/>
          </a:prstGeom>
          <a:noFill/>
          <a:ln w="38100" cap="flat" cmpd="sng">
            <a:solidFill>
              <a:srgbClr val="274E13"/>
            </a:solidFill>
            <a:prstDash val="solid"/>
            <a:round/>
            <a:headEnd type="none" w="med" len="med"/>
            <a:tailEnd type="none" w="med" len="med"/>
          </a:ln>
        </p:spPr>
      </p:cxnSp>
      <p:cxnSp>
        <p:nvCxnSpPr>
          <p:cNvPr id="155" name="Google Shape;155;p1"/>
          <p:cNvCxnSpPr/>
          <p:nvPr/>
        </p:nvCxnSpPr>
        <p:spPr>
          <a:xfrm flipH="1">
            <a:off x="25201625" y="25286600"/>
            <a:ext cx="266400" cy="221100"/>
          </a:xfrm>
          <a:prstGeom prst="straightConnector1">
            <a:avLst/>
          </a:prstGeom>
          <a:noFill/>
          <a:ln w="38100" cap="flat" cmpd="sng">
            <a:solidFill>
              <a:srgbClr val="274E13"/>
            </a:solidFill>
            <a:prstDash val="solid"/>
            <a:round/>
            <a:headEnd type="none" w="med" len="med"/>
            <a:tailEnd type="none" w="med" len="med"/>
          </a:ln>
        </p:spPr>
      </p:cxnSp>
      <p:cxnSp>
        <p:nvCxnSpPr>
          <p:cNvPr id="156" name="Google Shape;156;p1"/>
          <p:cNvCxnSpPr/>
          <p:nvPr/>
        </p:nvCxnSpPr>
        <p:spPr>
          <a:xfrm rot="10800000">
            <a:off x="25207225" y="25502225"/>
            <a:ext cx="0" cy="444900"/>
          </a:xfrm>
          <a:prstGeom prst="straightConnector1">
            <a:avLst/>
          </a:prstGeom>
          <a:noFill/>
          <a:ln w="38100" cap="flat" cmpd="sng">
            <a:solidFill>
              <a:srgbClr val="274E13"/>
            </a:solidFill>
            <a:prstDash val="solid"/>
            <a:round/>
            <a:headEnd type="none" w="med" len="med"/>
            <a:tailEnd type="none" w="med" len="med"/>
          </a:ln>
        </p:spPr>
      </p:cxnSp>
      <p:cxnSp>
        <p:nvCxnSpPr>
          <p:cNvPr id="157" name="Google Shape;157;p1"/>
          <p:cNvCxnSpPr/>
          <p:nvPr/>
        </p:nvCxnSpPr>
        <p:spPr>
          <a:xfrm rot="10800000">
            <a:off x="24719125" y="25932950"/>
            <a:ext cx="488100" cy="0"/>
          </a:xfrm>
          <a:prstGeom prst="straightConnector1">
            <a:avLst/>
          </a:prstGeom>
          <a:noFill/>
          <a:ln w="38100" cap="flat" cmpd="sng">
            <a:solidFill>
              <a:srgbClr val="274E13"/>
            </a:solidFill>
            <a:prstDash val="solid"/>
            <a:round/>
            <a:headEnd type="none" w="med" len="med"/>
            <a:tailEnd type="none" w="med" len="med"/>
          </a:ln>
        </p:spPr>
      </p:cxnSp>
      <p:cxnSp>
        <p:nvCxnSpPr>
          <p:cNvPr id="158" name="Google Shape;158;p1"/>
          <p:cNvCxnSpPr/>
          <p:nvPr/>
        </p:nvCxnSpPr>
        <p:spPr>
          <a:xfrm flipH="1">
            <a:off x="25717375" y="25286600"/>
            <a:ext cx="249600" cy="266400"/>
          </a:xfrm>
          <a:prstGeom prst="straightConnector1">
            <a:avLst/>
          </a:prstGeom>
          <a:noFill/>
          <a:ln w="38100" cap="flat" cmpd="sng">
            <a:solidFill>
              <a:srgbClr val="274E13"/>
            </a:solidFill>
            <a:prstDash val="solid"/>
            <a:round/>
            <a:headEnd type="none" w="med" len="med"/>
            <a:tailEnd type="none" w="med" len="med"/>
          </a:ln>
        </p:spPr>
      </p:cxnSp>
      <p:cxnSp>
        <p:nvCxnSpPr>
          <p:cNvPr id="159" name="Google Shape;159;p1"/>
          <p:cNvCxnSpPr/>
          <p:nvPr/>
        </p:nvCxnSpPr>
        <p:spPr>
          <a:xfrm flipH="1">
            <a:off x="26249100" y="25275275"/>
            <a:ext cx="250800" cy="226800"/>
          </a:xfrm>
          <a:prstGeom prst="straightConnector1">
            <a:avLst/>
          </a:prstGeom>
          <a:noFill/>
          <a:ln w="38100" cap="flat" cmpd="sng">
            <a:solidFill>
              <a:schemeClr val="dk2"/>
            </a:solidFill>
            <a:prstDash val="solid"/>
            <a:round/>
            <a:headEnd type="none" w="med" len="med"/>
            <a:tailEnd type="none" w="med" len="med"/>
          </a:ln>
        </p:spPr>
      </p:cxnSp>
      <p:cxnSp>
        <p:nvCxnSpPr>
          <p:cNvPr id="160" name="Google Shape;160;p1"/>
          <p:cNvCxnSpPr/>
          <p:nvPr/>
        </p:nvCxnSpPr>
        <p:spPr>
          <a:xfrm rot="10800000">
            <a:off x="25723150" y="25553000"/>
            <a:ext cx="5700" cy="969600"/>
          </a:xfrm>
          <a:prstGeom prst="straightConnector1">
            <a:avLst/>
          </a:prstGeom>
          <a:noFill/>
          <a:ln w="38100" cap="flat" cmpd="sng">
            <a:solidFill>
              <a:srgbClr val="274E13"/>
            </a:solidFill>
            <a:prstDash val="solid"/>
            <a:round/>
            <a:headEnd type="none" w="med" len="med"/>
            <a:tailEnd type="none" w="med" len="med"/>
          </a:ln>
        </p:spPr>
      </p:cxnSp>
      <p:grpSp>
        <p:nvGrpSpPr>
          <p:cNvPr id="161" name="Google Shape;161;p1"/>
          <p:cNvGrpSpPr/>
          <p:nvPr/>
        </p:nvGrpSpPr>
        <p:grpSpPr>
          <a:xfrm>
            <a:off x="25287600" y="26358516"/>
            <a:ext cx="884734" cy="719700"/>
            <a:chOff x="25287600" y="26358516"/>
            <a:chExt cx="884734" cy="719700"/>
          </a:xfrm>
        </p:grpSpPr>
        <p:grpSp>
          <p:nvGrpSpPr>
            <p:cNvPr id="162" name="Google Shape;162;p1"/>
            <p:cNvGrpSpPr/>
            <p:nvPr/>
          </p:nvGrpSpPr>
          <p:grpSpPr>
            <a:xfrm>
              <a:off x="25287734" y="26821291"/>
              <a:ext cx="884600" cy="256925"/>
              <a:chOff x="25287734" y="26821291"/>
              <a:chExt cx="884600" cy="256925"/>
            </a:xfrm>
          </p:grpSpPr>
          <p:sp>
            <p:nvSpPr>
              <p:cNvPr id="163" name="Google Shape;163;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164" name="Google Shape;164;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165" name="Google Shape;165;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166" name="Google Shape;166;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grpSp>
          <p:nvGrpSpPr>
            <p:cNvPr id="167" name="Google Shape;167;p1"/>
            <p:cNvGrpSpPr/>
            <p:nvPr/>
          </p:nvGrpSpPr>
          <p:grpSpPr>
            <a:xfrm rot="10800000">
              <a:off x="25287734" y="26358516"/>
              <a:ext cx="884600" cy="256925"/>
              <a:chOff x="25287734" y="26821291"/>
              <a:chExt cx="884600" cy="256925"/>
            </a:xfrm>
          </p:grpSpPr>
          <p:sp>
            <p:nvSpPr>
              <p:cNvPr id="168" name="Google Shape;168;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169" name="Google Shape;169;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170" name="Google Shape;170;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171" name="Google Shape;171;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cxnSp>
          <p:nvCxnSpPr>
            <p:cNvPr id="172" name="Google Shape;172;p1"/>
            <p:cNvCxnSpPr/>
            <p:nvPr/>
          </p:nvCxnSpPr>
          <p:spPr>
            <a:xfrm flipH="1">
              <a:off x="25287600" y="26740875"/>
              <a:ext cx="877800" cy="2100"/>
            </a:xfrm>
            <a:prstGeom prst="straightConnector1">
              <a:avLst/>
            </a:prstGeom>
            <a:noFill/>
            <a:ln w="38100" cap="flat" cmpd="sng">
              <a:solidFill>
                <a:srgbClr val="274E13"/>
              </a:solidFill>
              <a:prstDash val="solid"/>
              <a:round/>
              <a:headEnd type="none" w="med" len="med"/>
              <a:tailEnd type="none" w="med" len="med"/>
            </a:ln>
          </p:spPr>
        </p:cxnSp>
      </p:grpSp>
      <p:cxnSp>
        <p:nvCxnSpPr>
          <p:cNvPr id="173" name="Google Shape;173;p1"/>
          <p:cNvCxnSpPr/>
          <p:nvPr/>
        </p:nvCxnSpPr>
        <p:spPr>
          <a:xfrm rot="10800000" flipH="1">
            <a:off x="25737350" y="27051300"/>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174" name="Google Shape;174;p1"/>
          <p:cNvCxnSpPr/>
          <p:nvPr/>
        </p:nvCxnSpPr>
        <p:spPr>
          <a:xfrm flipH="1">
            <a:off x="24184100" y="27812425"/>
            <a:ext cx="3373200" cy="1500"/>
          </a:xfrm>
          <a:prstGeom prst="straightConnector1">
            <a:avLst/>
          </a:prstGeom>
          <a:noFill/>
          <a:ln w="38100" cap="flat" cmpd="sng">
            <a:solidFill>
              <a:srgbClr val="274E13"/>
            </a:solidFill>
            <a:prstDash val="solid"/>
            <a:round/>
            <a:headEnd type="none" w="med" len="med"/>
            <a:tailEnd type="none" w="med" len="med"/>
          </a:ln>
        </p:spPr>
      </p:cxnSp>
      <p:cxnSp>
        <p:nvCxnSpPr>
          <p:cNvPr id="175" name="Google Shape;175;p1"/>
          <p:cNvCxnSpPr/>
          <p:nvPr/>
        </p:nvCxnSpPr>
        <p:spPr>
          <a:xfrm rot="10800000" flipH="1">
            <a:off x="25728375" y="27534625"/>
            <a:ext cx="3300" cy="277800"/>
          </a:xfrm>
          <a:prstGeom prst="straightConnector1">
            <a:avLst/>
          </a:prstGeom>
          <a:noFill/>
          <a:ln w="38100" cap="flat" cmpd="sng">
            <a:solidFill>
              <a:srgbClr val="274E13"/>
            </a:solidFill>
            <a:prstDash val="solid"/>
            <a:round/>
            <a:headEnd type="none" w="med" len="med"/>
            <a:tailEnd type="none" w="med" len="med"/>
          </a:ln>
        </p:spPr>
      </p:cxnSp>
      <p:cxnSp>
        <p:nvCxnSpPr>
          <p:cNvPr id="176" name="Google Shape;176;p1"/>
          <p:cNvCxnSpPr>
            <a:stCxn id="177" idx="0"/>
          </p:cNvCxnSpPr>
          <p:nvPr/>
        </p:nvCxnSpPr>
        <p:spPr>
          <a:xfrm rot="10800000" flipH="1">
            <a:off x="26804725" y="31092450"/>
            <a:ext cx="4200" cy="393900"/>
          </a:xfrm>
          <a:prstGeom prst="straightConnector1">
            <a:avLst/>
          </a:prstGeom>
          <a:noFill/>
          <a:ln w="38100" cap="flat" cmpd="sng">
            <a:solidFill>
              <a:srgbClr val="274E13"/>
            </a:solidFill>
            <a:prstDash val="solid"/>
            <a:round/>
            <a:headEnd type="none" w="med" len="med"/>
            <a:tailEnd type="none" w="med" len="med"/>
          </a:ln>
        </p:spPr>
      </p:cxnSp>
      <p:cxnSp>
        <p:nvCxnSpPr>
          <p:cNvPr id="178" name="Google Shape;178;p1"/>
          <p:cNvCxnSpPr/>
          <p:nvPr/>
        </p:nvCxnSpPr>
        <p:spPr>
          <a:xfrm rot="10800000">
            <a:off x="26808000" y="30099825"/>
            <a:ext cx="900" cy="393000"/>
          </a:xfrm>
          <a:prstGeom prst="straightConnector1">
            <a:avLst/>
          </a:prstGeom>
          <a:noFill/>
          <a:ln w="38100" cap="flat" cmpd="sng">
            <a:solidFill>
              <a:srgbClr val="274E13"/>
            </a:solidFill>
            <a:prstDash val="solid"/>
            <a:round/>
            <a:headEnd type="none" w="med" len="med"/>
            <a:tailEnd type="none" w="med" len="med"/>
          </a:ln>
        </p:spPr>
      </p:cxnSp>
      <p:cxnSp>
        <p:nvCxnSpPr>
          <p:cNvPr id="179" name="Google Shape;179;p1"/>
          <p:cNvCxnSpPr/>
          <p:nvPr/>
        </p:nvCxnSpPr>
        <p:spPr>
          <a:xfrm rot="10800000">
            <a:off x="27988725" y="30099825"/>
            <a:ext cx="900" cy="393000"/>
          </a:xfrm>
          <a:prstGeom prst="straightConnector1">
            <a:avLst/>
          </a:prstGeom>
          <a:noFill/>
          <a:ln w="38100" cap="flat" cmpd="sng">
            <a:solidFill>
              <a:srgbClr val="274E13"/>
            </a:solidFill>
            <a:prstDash val="solid"/>
            <a:round/>
            <a:headEnd type="none" w="med" len="med"/>
            <a:tailEnd type="none" w="med" len="med"/>
          </a:ln>
        </p:spPr>
      </p:cxnSp>
      <p:grpSp>
        <p:nvGrpSpPr>
          <p:cNvPr id="180" name="Google Shape;180;p1"/>
          <p:cNvGrpSpPr/>
          <p:nvPr/>
        </p:nvGrpSpPr>
        <p:grpSpPr>
          <a:xfrm>
            <a:off x="26525425" y="31486350"/>
            <a:ext cx="558600" cy="600900"/>
            <a:chOff x="26525425" y="31486350"/>
            <a:chExt cx="558600" cy="600900"/>
          </a:xfrm>
        </p:grpSpPr>
        <p:sp>
          <p:nvSpPr>
            <p:cNvPr id="177" name="Google Shape;177;p1"/>
            <p:cNvSpPr/>
            <p:nvPr/>
          </p:nvSpPr>
          <p:spPr>
            <a:xfrm>
              <a:off x="26525425" y="31486350"/>
              <a:ext cx="558600" cy="6009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1"/>
            <p:cNvCxnSpPr/>
            <p:nvPr/>
          </p:nvCxnSpPr>
          <p:spPr>
            <a:xfrm flipH="1">
              <a:off x="26635950" y="31667800"/>
              <a:ext cx="340200" cy="2700"/>
            </a:xfrm>
            <a:prstGeom prst="straightConnector1">
              <a:avLst/>
            </a:prstGeom>
            <a:noFill/>
            <a:ln w="28575" cap="flat" cmpd="sng">
              <a:solidFill>
                <a:srgbClr val="274E13"/>
              </a:solidFill>
              <a:prstDash val="solid"/>
              <a:round/>
              <a:headEnd type="none" w="med" len="med"/>
              <a:tailEnd type="none" w="med" len="med"/>
            </a:ln>
          </p:spPr>
        </p:cxnSp>
        <p:cxnSp>
          <p:nvCxnSpPr>
            <p:cNvPr id="182" name="Google Shape;182;p1"/>
            <p:cNvCxnSpPr/>
            <p:nvPr/>
          </p:nvCxnSpPr>
          <p:spPr>
            <a:xfrm flipH="1">
              <a:off x="26634625" y="31865575"/>
              <a:ext cx="340200" cy="2700"/>
            </a:xfrm>
            <a:prstGeom prst="straightConnector1">
              <a:avLst/>
            </a:prstGeom>
            <a:noFill/>
            <a:ln w="28575" cap="flat" cmpd="sng">
              <a:solidFill>
                <a:srgbClr val="274E13"/>
              </a:solidFill>
              <a:prstDash val="solid"/>
              <a:round/>
              <a:headEnd type="none" w="med" len="med"/>
              <a:tailEnd type="none" w="med" len="med"/>
            </a:ln>
          </p:spPr>
        </p:cxnSp>
        <p:cxnSp>
          <p:nvCxnSpPr>
            <p:cNvPr id="183" name="Google Shape;183;p1"/>
            <p:cNvCxnSpPr/>
            <p:nvPr/>
          </p:nvCxnSpPr>
          <p:spPr>
            <a:xfrm rot="10800000">
              <a:off x="26715475" y="31769250"/>
              <a:ext cx="172800" cy="600"/>
            </a:xfrm>
            <a:prstGeom prst="straightConnector1">
              <a:avLst/>
            </a:prstGeom>
            <a:noFill/>
            <a:ln w="28575" cap="flat" cmpd="sng">
              <a:solidFill>
                <a:srgbClr val="274E13"/>
              </a:solidFill>
              <a:prstDash val="solid"/>
              <a:round/>
              <a:headEnd type="none" w="med" len="med"/>
              <a:tailEnd type="none" w="med" len="med"/>
            </a:ln>
          </p:spPr>
        </p:cxnSp>
      </p:grpSp>
      <p:grpSp>
        <p:nvGrpSpPr>
          <p:cNvPr id="184" name="Google Shape;184;p1"/>
          <p:cNvGrpSpPr/>
          <p:nvPr/>
        </p:nvGrpSpPr>
        <p:grpSpPr>
          <a:xfrm>
            <a:off x="27709875" y="31486350"/>
            <a:ext cx="558600" cy="600900"/>
            <a:chOff x="26525425" y="31486350"/>
            <a:chExt cx="558600" cy="600900"/>
          </a:xfrm>
        </p:grpSpPr>
        <p:sp>
          <p:nvSpPr>
            <p:cNvPr id="185" name="Google Shape;185;p1"/>
            <p:cNvSpPr/>
            <p:nvPr/>
          </p:nvSpPr>
          <p:spPr>
            <a:xfrm>
              <a:off x="26525425" y="31486350"/>
              <a:ext cx="558600" cy="6009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1"/>
            <p:cNvCxnSpPr/>
            <p:nvPr/>
          </p:nvCxnSpPr>
          <p:spPr>
            <a:xfrm flipH="1">
              <a:off x="26635950" y="31667800"/>
              <a:ext cx="340200" cy="2700"/>
            </a:xfrm>
            <a:prstGeom prst="straightConnector1">
              <a:avLst/>
            </a:prstGeom>
            <a:noFill/>
            <a:ln w="28575" cap="flat" cmpd="sng">
              <a:solidFill>
                <a:srgbClr val="274E13"/>
              </a:solidFill>
              <a:prstDash val="solid"/>
              <a:round/>
              <a:headEnd type="none" w="med" len="med"/>
              <a:tailEnd type="none" w="med" len="med"/>
            </a:ln>
          </p:spPr>
        </p:cxnSp>
        <p:cxnSp>
          <p:nvCxnSpPr>
            <p:cNvPr id="187" name="Google Shape;187;p1"/>
            <p:cNvCxnSpPr/>
            <p:nvPr/>
          </p:nvCxnSpPr>
          <p:spPr>
            <a:xfrm flipH="1">
              <a:off x="26634625" y="31865575"/>
              <a:ext cx="340200" cy="2700"/>
            </a:xfrm>
            <a:prstGeom prst="straightConnector1">
              <a:avLst/>
            </a:prstGeom>
            <a:noFill/>
            <a:ln w="28575" cap="flat" cmpd="sng">
              <a:solidFill>
                <a:srgbClr val="274E13"/>
              </a:solidFill>
              <a:prstDash val="solid"/>
              <a:round/>
              <a:headEnd type="none" w="med" len="med"/>
              <a:tailEnd type="none" w="med" len="med"/>
            </a:ln>
          </p:spPr>
        </p:cxnSp>
        <p:cxnSp>
          <p:nvCxnSpPr>
            <p:cNvPr id="188" name="Google Shape;188;p1"/>
            <p:cNvCxnSpPr/>
            <p:nvPr/>
          </p:nvCxnSpPr>
          <p:spPr>
            <a:xfrm rot="10800000">
              <a:off x="26715475" y="31769250"/>
              <a:ext cx="172800" cy="600"/>
            </a:xfrm>
            <a:prstGeom prst="straightConnector1">
              <a:avLst/>
            </a:prstGeom>
            <a:noFill/>
            <a:ln w="28575" cap="flat" cmpd="sng">
              <a:solidFill>
                <a:srgbClr val="274E13"/>
              </a:solidFill>
              <a:prstDash val="solid"/>
              <a:round/>
              <a:headEnd type="none" w="med" len="med"/>
              <a:tailEnd type="none" w="med" len="med"/>
            </a:ln>
          </p:spPr>
        </p:cxnSp>
      </p:grpSp>
      <p:cxnSp>
        <p:nvCxnSpPr>
          <p:cNvPr id="189" name="Google Shape;189;p1"/>
          <p:cNvCxnSpPr/>
          <p:nvPr/>
        </p:nvCxnSpPr>
        <p:spPr>
          <a:xfrm rot="10800000" flipH="1">
            <a:off x="27983325" y="31092450"/>
            <a:ext cx="4200" cy="393900"/>
          </a:xfrm>
          <a:prstGeom prst="straightConnector1">
            <a:avLst/>
          </a:prstGeom>
          <a:noFill/>
          <a:ln w="38100" cap="flat" cmpd="sng">
            <a:solidFill>
              <a:srgbClr val="274E13"/>
            </a:solidFill>
            <a:prstDash val="solid"/>
            <a:round/>
            <a:headEnd type="none" w="med" len="med"/>
            <a:tailEnd type="none" w="med" len="med"/>
          </a:ln>
        </p:spPr>
      </p:cxnSp>
      <p:sp>
        <p:nvSpPr>
          <p:cNvPr id="190" name="Google Shape;190;p1"/>
          <p:cNvSpPr/>
          <p:nvPr/>
        </p:nvSpPr>
        <p:spPr>
          <a:xfrm>
            <a:off x="26299749" y="31398103"/>
            <a:ext cx="2130734" cy="905685"/>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1"/>
          <p:cNvCxnSpPr/>
          <p:nvPr/>
        </p:nvCxnSpPr>
        <p:spPr>
          <a:xfrm rot="10800000">
            <a:off x="26249225" y="25921600"/>
            <a:ext cx="4826100" cy="0"/>
          </a:xfrm>
          <a:prstGeom prst="straightConnector1">
            <a:avLst/>
          </a:prstGeom>
          <a:noFill/>
          <a:ln w="38100" cap="flat" cmpd="sng">
            <a:solidFill>
              <a:srgbClr val="274E13"/>
            </a:solidFill>
            <a:prstDash val="solid"/>
            <a:round/>
            <a:headEnd type="none" w="med" len="med"/>
            <a:tailEnd type="none" w="med" len="med"/>
          </a:ln>
        </p:spPr>
      </p:cxnSp>
      <p:cxnSp>
        <p:nvCxnSpPr>
          <p:cNvPr id="192" name="Google Shape;192;p1"/>
          <p:cNvCxnSpPr/>
          <p:nvPr/>
        </p:nvCxnSpPr>
        <p:spPr>
          <a:xfrm rot="10800000">
            <a:off x="26249100" y="25489150"/>
            <a:ext cx="0" cy="444900"/>
          </a:xfrm>
          <a:prstGeom prst="straightConnector1">
            <a:avLst/>
          </a:prstGeom>
          <a:noFill/>
          <a:ln w="38100" cap="flat" cmpd="sng">
            <a:solidFill>
              <a:srgbClr val="274E13"/>
            </a:solidFill>
            <a:prstDash val="solid"/>
            <a:round/>
            <a:headEnd type="none" w="med" len="med"/>
            <a:tailEnd type="none" w="med" len="med"/>
          </a:ln>
        </p:spPr>
      </p:cxnSp>
      <p:cxnSp>
        <p:nvCxnSpPr>
          <p:cNvPr id="193" name="Google Shape;193;p1"/>
          <p:cNvCxnSpPr/>
          <p:nvPr/>
        </p:nvCxnSpPr>
        <p:spPr>
          <a:xfrm rot="10800000">
            <a:off x="31058300" y="25921750"/>
            <a:ext cx="0" cy="476100"/>
          </a:xfrm>
          <a:prstGeom prst="straightConnector1">
            <a:avLst/>
          </a:prstGeom>
          <a:noFill/>
          <a:ln w="38100" cap="flat" cmpd="sng">
            <a:solidFill>
              <a:srgbClr val="274E13"/>
            </a:solidFill>
            <a:prstDash val="solid"/>
            <a:round/>
            <a:headEnd type="none" w="med" len="med"/>
            <a:tailEnd type="none" w="med" len="med"/>
          </a:ln>
        </p:spPr>
      </p:cxnSp>
      <p:sp>
        <p:nvSpPr>
          <p:cNvPr id="194" name="Google Shape;194;p1"/>
          <p:cNvSpPr/>
          <p:nvPr/>
        </p:nvSpPr>
        <p:spPr>
          <a:xfrm>
            <a:off x="25770325" y="27299600"/>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grpSp>
        <p:nvGrpSpPr>
          <p:cNvPr id="195" name="Google Shape;195;p1"/>
          <p:cNvGrpSpPr/>
          <p:nvPr/>
        </p:nvGrpSpPr>
        <p:grpSpPr>
          <a:xfrm>
            <a:off x="30616175" y="26358516"/>
            <a:ext cx="884734" cy="719700"/>
            <a:chOff x="25287600" y="26358516"/>
            <a:chExt cx="884734" cy="719700"/>
          </a:xfrm>
        </p:grpSpPr>
        <p:grpSp>
          <p:nvGrpSpPr>
            <p:cNvPr id="196" name="Google Shape;196;p1"/>
            <p:cNvGrpSpPr/>
            <p:nvPr/>
          </p:nvGrpSpPr>
          <p:grpSpPr>
            <a:xfrm>
              <a:off x="25287734" y="26821291"/>
              <a:ext cx="884600" cy="256925"/>
              <a:chOff x="25287734" y="26821291"/>
              <a:chExt cx="884600" cy="256925"/>
            </a:xfrm>
          </p:grpSpPr>
          <p:sp>
            <p:nvSpPr>
              <p:cNvPr id="197" name="Google Shape;197;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198" name="Google Shape;198;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199" name="Google Shape;199;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00" name="Google Shape;200;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grpSp>
          <p:nvGrpSpPr>
            <p:cNvPr id="201" name="Google Shape;201;p1"/>
            <p:cNvGrpSpPr/>
            <p:nvPr/>
          </p:nvGrpSpPr>
          <p:grpSpPr>
            <a:xfrm rot="10800000">
              <a:off x="25287734" y="26358516"/>
              <a:ext cx="884600" cy="256925"/>
              <a:chOff x="25287734" y="26821291"/>
              <a:chExt cx="884600" cy="256925"/>
            </a:xfrm>
          </p:grpSpPr>
          <p:sp>
            <p:nvSpPr>
              <p:cNvPr id="202" name="Google Shape;202;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03" name="Google Shape;203;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04" name="Google Shape;204;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05" name="Google Shape;205;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cxnSp>
          <p:nvCxnSpPr>
            <p:cNvPr id="206" name="Google Shape;206;p1"/>
            <p:cNvCxnSpPr/>
            <p:nvPr/>
          </p:nvCxnSpPr>
          <p:spPr>
            <a:xfrm flipH="1">
              <a:off x="25287600" y="26740875"/>
              <a:ext cx="877800" cy="2100"/>
            </a:xfrm>
            <a:prstGeom prst="straightConnector1">
              <a:avLst/>
            </a:prstGeom>
            <a:noFill/>
            <a:ln w="38100" cap="flat" cmpd="sng">
              <a:solidFill>
                <a:srgbClr val="274E13"/>
              </a:solidFill>
              <a:prstDash val="solid"/>
              <a:round/>
              <a:headEnd type="none" w="med" len="med"/>
              <a:tailEnd type="none" w="med" len="med"/>
            </a:ln>
          </p:spPr>
        </p:cxnSp>
      </p:grpSp>
      <p:cxnSp>
        <p:nvCxnSpPr>
          <p:cNvPr id="207" name="Google Shape;207;p1"/>
          <p:cNvCxnSpPr/>
          <p:nvPr/>
        </p:nvCxnSpPr>
        <p:spPr>
          <a:xfrm rot="10800000" flipH="1">
            <a:off x="31061588" y="27043625"/>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08" name="Google Shape;208;p1"/>
          <p:cNvCxnSpPr/>
          <p:nvPr/>
        </p:nvCxnSpPr>
        <p:spPr>
          <a:xfrm rot="10800000" flipH="1">
            <a:off x="31052613" y="27526950"/>
            <a:ext cx="3300" cy="277800"/>
          </a:xfrm>
          <a:prstGeom prst="straightConnector1">
            <a:avLst/>
          </a:prstGeom>
          <a:noFill/>
          <a:ln w="38100" cap="flat" cmpd="sng">
            <a:solidFill>
              <a:srgbClr val="274E13"/>
            </a:solidFill>
            <a:prstDash val="solid"/>
            <a:round/>
            <a:headEnd type="none" w="med" len="med"/>
            <a:tailEnd type="none" w="med" len="med"/>
          </a:ln>
        </p:spPr>
      </p:cxnSp>
      <p:sp>
        <p:nvSpPr>
          <p:cNvPr id="209" name="Google Shape;209;p1"/>
          <p:cNvSpPr/>
          <p:nvPr/>
        </p:nvSpPr>
        <p:spPr>
          <a:xfrm>
            <a:off x="31094563" y="27291925"/>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10" name="Google Shape;210;p1"/>
          <p:cNvCxnSpPr/>
          <p:nvPr/>
        </p:nvCxnSpPr>
        <p:spPr>
          <a:xfrm>
            <a:off x="30452600" y="27817375"/>
            <a:ext cx="1274700" cy="3600"/>
          </a:xfrm>
          <a:prstGeom prst="straightConnector1">
            <a:avLst/>
          </a:prstGeom>
          <a:noFill/>
          <a:ln w="38100" cap="flat" cmpd="sng">
            <a:solidFill>
              <a:srgbClr val="274E13"/>
            </a:solidFill>
            <a:prstDash val="solid"/>
            <a:round/>
            <a:headEnd type="none" w="med" len="med"/>
            <a:tailEnd type="none" w="med" len="med"/>
          </a:ln>
        </p:spPr>
      </p:cxnSp>
      <p:cxnSp>
        <p:nvCxnSpPr>
          <p:cNvPr id="211" name="Google Shape;211;p1"/>
          <p:cNvCxnSpPr/>
          <p:nvPr/>
        </p:nvCxnSpPr>
        <p:spPr>
          <a:xfrm rot="10800000" flipH="1">
            <a:off x="30592375" y="27817375"/>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12" name="Google Shape;212;p1"/>
          <p:cNvCxnSpPr/>
          <p:nvPr/>
        </p:nvCxnSpPr>
        <p:spPr>
          <a:xfrm rot="10800000" flipH="1">
            <a:off x="30583400" y="28300700"/>
            <a:ext cx="3300" cy="277800"/>
          </a:xfrm>
          <a:prstGeom prst="straightConnector1">
            <a:avLst/>
          </a:prstGeom>
          <a:noFill/>
          <a:ln w="38100" cap="flat" cmpd="sng">
            <a:solidFill>
              <a:srgbClr val="274E13"/>
            </a:solidFill>
            <a:prstDash val="solid"/>
            <a:round/>
            <a:headEnd type="none" w="med" len="med"/>
            <a:tailEnd type="none" w="med" len="med"/>
          </a:ln>
        </p:spPr>
      </p:cxnSp>
      <p:sp>
        <p:nvSpPr>
          <p:cNvPr id="213" name="Google Shape;213;p1"/>
          <p:cNvSpPr/>
          <p:nvPr/>
        </p:nvSpPr>
        <p:spPr>
          <a:xfrm>
            <a:off x="30625350" y="28065675"/>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14" name="Google Shape;214;p1"/>
          <p:cNvCxnSpPr/>
          <p:nvPr/>
        </p:nvCxnSpPr>
        <p:spPr>
          <a:xfrm rot="10800000" flipH="1">
            <a:off x="27281250" y="27809713"/>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15" name="Google Shape;215;p1"/>
          <p:cNvCxnSpPr/>
          <p:nvPr/>
        </p:nvCxnSpPr>
        <p:spPr>
          <a:xfrm rot="10800000" flipH="1">
            <a:off x="27270975" y="28293150"/>
            <a:ext cx="4500" cy="310200"/>
          </a:xfrm>
          <a:prstGeom prst="straightConnector1">
            <a:avLst/>
          </a:prstGeom>
          <a:noFill/>
          <a:ln w="38100" cap="flat" cmpd="sng">
            <a:solidFill>
              <a:srgbClr val="274E13"/>
            </a:solidFill>
            <a:prstDash val="solid"/>
            <a:round/>
            <a:headEnd type="none" w="med" len="med"/>
            <a:tailEnd type="none" w="med" len="med"/>
          </a:ln>
        </p:spPr>
      </p:cxnSp>
      <p:sp>
        <p:nvSpPr>
          <p:cNvPr id="216" name="Google Shape;216;p1"/>
          <p:cNvSpPr/>
          <p:nvPr/>
        </p:nvSpPr>
        <p:spPr>
          <a:xfrm>
            <a:off x="27314225" y="28058013"/>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17" name="Google Shape;217;p1"/>
          <p:cNvCxnSpPr/>
          <p:nvPr/>
        </p:nvCxnSpPr>
        <p:spPr>
          <a:xfrm rot="10800000" flipH="1">
            <a:off x="26817888" y="28605725"/>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18" name="Google Shape;218;p1"/>
          <p:cNvCxnSpPr/>
          <p:nvPr/>
        </p:nvCxnSpPr>
        <p:spPr>
          <a:xfrm rot="10800000" flipH="1">
            <a:off x="26811750" y="29088950"/>
            <a:ext cx="600" cy="427200"/>
          </a:xfrm>
          <a:prstGeom prst="straightConnector1">
            <a:avLst/>
          </a:prstGeom>
          <a:noFill/>
          <a:ln w="38100" cap="flat" cmpd="sng">
            <a:solidFill>
              <a:srgbClr val="274E13"/>
            </a:solidFill>
            <a:prstDash val="solid"/>
            <a:round/>
            <a:headEnd type="none" w="med" len="med"/>
            <a:tailEnd type="none" w="med" len="med"/>
          </a:ln>
        </p:spPr>
      </p:cxnSp>
      <p:sp>
        <p:nvSpPr>
          <p:cNvPr id="219" name="Google Shape;219;p1"/>
          <p:cNvSpPr/>
          <p:nvPr/>
        </p:nvSpPr>
        <p:spPr>
          <a:xfrm>
            <a:off x="26850863" y="28854025"/>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20" name="Google Shape;220;p1"/>
          <p:cNvCxnSpPr/>
          <p:nvPr/>
        </p:nvCxnSpPr>
        <p:spPr>
          <a:xfrm rot="10800000" flipH="1">
            <a:off x="27968913" y="28605725"/>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21" name="Google Shape;221;p1"/>
          <p:cNvCxnSpPr/>
          <p:nvPr/>
        </p:nvCxnSpPr>
        <p:spPr>
          <a:xfrm rot="10800000">
            <a:off x="27968325" y="29069150"/>
            <a:ext cx="5100" cy="466800"/>
          </a:xfrm>
          <a:prstGeom prst="straightConnector1">
            <a:avLst/>
          </a:prstGeom>
          <a:noFill/>
          <a:ln w="38100" cap="flat" cmpd="sng">
            <a:solidFill>
              <a:srgbClr val="274E13"/>
            </a:solidFill>
            <a:prstDash val="solid"/>
            <a:round/>
            <a:headEnd type="none" w="med" len="med"/>
            <a:tailEnd type="none" w="med" len="med"/>
          </a:ln>
        </p:spPr>
      </p:cxnSp>
      <p:sp>
        <p:nvSpPr>
          <p:cNvPr id="222" name="Google Shape;222;p1"/>
          <p:cNvSpPr/>
          <p:nvPr/>
        </p:nvSpPr>
        <p:spPr>
          <a:xfrm>
            <a:off x="28001888" y="28854025"/>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23" name="Google Shape;223;p1"/>
          <p:cNvCxnSpPr/>
          <p:nvPr/>
        </p:nvCxnSpPr>
        <p:spPr>
          <a:xfrm rot="10800000" flipH="1">
            <a:off x="25923000" y="27844588"/>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24" name="Google Shape;224;p1"/>
          <p:cNvCxnSpPr/>
          <p:nvPr/>
        </p:nvCxnSpPr>
        <p:spPr>
          <a:xfrm rot="10800000" flipH="1">
            <a:off x="25914025" y="28327913"/>
            <a:ext cx="3300" cy="277800"/>
          </a:xfrm>
          <a:prstGeom prst="straightConnector1">
            <a:avLst/>
          </a:prstGeom>
          <a:noFill/>
          <a:ln w="38100" cap="flat" cmpd="sng">
            <a:solidFill>
              <a:srgbClr val="274E13"/>
            </a:solidFill>
            <a:prstDash val="solid"/>
            <a:round/>
            <a:headEnd type="none" w="med" len="med"/>
            <a:tailEnd type="none" w="med" len="med"/>
          </a:ln>
        </p:spPr>
      </p:cxnSp>
      <p:sp>
        <p:nvSpPr>
          <p:cNvPr id="225" name="Google Shape;225;p1"/>
          <p:cNvSpPr/>
          <p:nvPr/>
        </p:nvSpPr>
        <p:spPr>
          <a:xfrm>
            <a:off x="25955975" y="28092888"/>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26" name="Google Shape;226;p1"/>
          <p:cNvCxnSpPr/>
          <p:nvPr/>
        </p:nvCxnSpPr>
        <p:spPr>
          <a:xfrm rot="10800000" flipH="1">
            <a:off x="24382400" y="27836925"/>
            <a:ext cx="3900" cy="262200"/>
          </a:xfrm>
          <a:prstGeom prst="straightConnector1">
            <a:avLst/>
          </a:prstGeom>
          <a:noFill/>
          <a:ln w="38100" cap="flat" cmpd="sng">
            <a:solidFill>
              <a:srgbClr val="274E13"/>
            </a:solidFill>
            <a:prstDash val="solid"/>
            <a:round/>
            <a:headEnd type="none" w="med" len="med"/>
            <a:tailEnd type="none" w="med" len="med"/>
          </a:ln>
        </p:spPr>
      </p:cxnSp>
      <p:cxnSp>
        <p:nvCxnSpPr>
          <p:cNvPr id="227" name="Google Shape;227;p1"/>
          <p:cNvCxnSpPr/>
          <p:nvPr/>
        </p:nvCxnSpPr>
        <p:spPr>
          <a:xfrm rot="10800000" flipH="1">
            <a:off x="24373425" y="28320250"/>
            <a:ext cx="3300" cy="277800"/>
          </a:xfrm>
          <a:prstGeom prst="straightConnector1">
            <a:avLst/>
          </a:prstGeom>
          <a:noFill/>
          <a:ln w="38100" cap="flat" cmpd="sng">
            <a:solidFill>
              <a:srgbClr val="274E13"/>
            </a:solidFill>
            <a:prstDash val="solid"/>
            <a:round/>
            <a:headEnd type="none" w="med" len="med"/>
            <a:tailEnd type="none" w="med" len="med"/>
          </a:ln>
        </p:spPr>
      </p:cxnSp>
      <p:sp>
        <p:nvSpPr>
          <p:cNvPr id="228" name="Google Shape;228;p1"/>
          <p:cNvSpPr/>
          <p:nvPr/>
        </p:nvSpPr>
        <p:spPr>
          <a:xfrm>
            <a:off x="24415375" y="28085225"/>
            <a:ext cx="143702" cy="249202"/>
          </a:xfrm>
          <a:custGeom>
            <a:avLst/>
            <a:gdLst/>
            <a:ahLst/>
            <a:cxnLst/>
            <a:rect l="l" t="t" r="r" b="b"/>
            <a:pathLst>
              <a:path w="2663" h="10546" extrusionOk="0">
                <a:moveTo>
                  <a:pt x="0" y="0"/>
                </a:moveTo>
                <a:cubicBezTo>
                  <a:pt x="3380" y="968"/>
                  <a:pt x="3607" y="9579"/>
                  <a:pt x="226" y="10546"/>
                </a:cubicBezTo>
              </a:path>
            </a:pathLst>
          </a:custGeom>
          <a:noFill/>
          <a:ln w="38100" cap="flat" cmpd="sng">
            <a:solidFill>
              <a:srgbClr val="274E13"/>
            </a:solidFill>
            <a:prstDash val="solid"/>
            <a:round/>
            <a:headEnd type="none" w="med" len="med"/>
            <a:tailEnd type="none" w="med" len="med"/>
          </a:ln>
        </p:spPr>
      </p:sp>
      <p:cxnSp>
        <p:nvCxnSpPr>
          <p:cNvPr id="229" name="Google Shape;229;p1"/>
          <p:cNvCxnSpPr/>
          <p:nvPr/>
        </p:nvCxnSpPr>
        <p:spPr>
          <a:xfrm>
            <a:off x="26645850" y="28586488"/>
            <a:ext cx="1435800" cy="16800"/>
          </a:xfrm>
          <a:prstGeom prst="straightConnector1">
            <a:avLst/>
          </a:prstGeom>
          <a:noFill/>
          <a:ln w="38100" cap="flat" cmpd="sng">
            <a:solidFill>
              <a:srgbClr val="274E13"/>
            </a:solidFill>
            <a:prstDash val="solid"/>
            <a:round/>
            <a:headEnd type="none" w="med" len="med"/>
            <a:tailEnd type="none" w="med" len="med"/>
          </a:ln>
        </p:spPr>
      </p:cxnSp>
      <p:grpSp>
        <p:nvGrpSpPr>
          <p:cNvPr id="230" name="Google Shape;230;p1"/>
          <p:cNvGrpSpPr/>
          <p:nvPr/>
        </p:nvGrpSpPr>
        <p:grpSpPr>
          <a:xfrm>
            <a:off x="26369675" y="29444516"/>
            <a:ext cx="884734" cy="719700"/>
            <a:chOff x="25287600" y="26358516"/>
            <a:chExt cx="884734" cy="719700"/>
          </a:xfrm>
        </p:grpSpPr>
        <p:grpSp>
          <p:nvGrpSpPr>
            <p:cNvPr id="231" name="Google Shape;231;p1"/>
            <p:cNvGrpSpPr/>
            <p:nvPr/>
          </p:nvGrpSpPr>
          <p:grpSpPr>
            <a:xfrm>
              <a:off x="25287734" y="26821291"/>
              <a:ext cx="884600" cy="256925"/>
              <a:chOff x="25287734" y="26821291"/>
              <a:chExt cx="884600" cy="256925"/>
            </a:xfrm>
          </p:grpSpPr>
          <p:sp>
            <p:nvSpPr>
              <p:cNvPr id="232" name="Google Shape;232;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33" name="Google Shape;233;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34" name="Google Shape;234;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35" name="Google Shape;235;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grpSp>
          <p:nvGrpSpPr>
            <p:cNvPr id="236" name="Google Shape;236;p1"/>
            <p:cNvGrpSpPr/>
            <p:nvPr/>
          </p:nvGrpSpPr>
          <p:grpSpPr>
            <a:xfrm rot="10800000">
              <a:off x="25287734" y="26358516"/>
              <a:ext cx="884600" cy="256925"/>
              <a:chOff x="25287734" y="26821291"/>
              <a:chExt cx="884600" cy="256925"/>
            </a:xfrm>
          </p:grpSpPr>
          <p:sp>
            <p:nvSpPr>
              <p:cNvPr id="237" name="Google Shape;237;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38" name="Google Shape;238;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39" name="Google Shape;239;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40" name="Google Shape;240;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cxnSp>
          <p:nvCxnSpPr>
            <p:cNvPr id="241" name="Google Shape;241;p1"/>
            <p:cNvCxnSpPr/>
            <p:nvPr/>
          </p:nvCxnSpPr>
          <p:spPr>
            <a:xfrm flipH="1">
              <a:off x="25287600" y="26740875"/>
              <a:ext cx="877800" cy="2100"/>
            </a:xfrm>
            <a:prstGeom prst="straightConnector1">
              <a:avLst/>
            </a:prstGeom>
            <a:noFill/>
            <a:ln w="38100" cap="flat" cmpd="sng">
              <a:solidFill>
                <a:srgbClr val="274E13"/>
              </a:solidFill>
              <a:prstDash val="solid"/>
              <a:round/>
              <a:headEnd type="none" w="med" len="med"/>
              <a:tailEnd type="none" w="med" len="med"/>
            </a:ln>
          </p:spPr>
        </p:cxnSp>
      </p:grpSp>
      <p:grpSp>
        <p:nvGrpSpPr>
          <p:cNvPr id="242" name="Google Shape;242;p1"/>
          <p:cNvGrpSpPr/>
          <p:nvPr/>
        </p:nvGrpSpPr>
        <p:grpSpPr>
          <a:xfrm>
            <a:off x="27543050" y="29436203"/>
            <a:ext cx="884734" cy="719700"/>
            <a:chOff x="25287600" y="26358516"/>
            <a:chExt cx="884734" cy="719700"/>
          </a:xfrm>
        </p:grpSpPr>
        <p:grpSp>
          <p:nvGrpSpPr>
            <p:cNvPr id="243" name="Google Shape;243;p1"/>
            <p:cNvGrpSpPr/>
            <p:nvPr/>
          </p:nvGrpSpPr>
          <p:grpSpPr>
            <a:xfrm>
              <a:off x="25287734" y="26821291"/>
              <a:ext cx="884600" cy="256925"/>
              <a:chOff x="25287734" y="26821291"/>
              <a:chExt cx="884600" cy="256925"/>
            </a:xfrm>
          </p:grpSpPr>
          <p:sp>
            <p:nvSpPr>
              <p:cNvPr id="244" name="Google Shape;244;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45" name="Google Shape;245;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46" name="Google Shape;246;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47" name="Google Shape;247;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grpSp>
          <p:nvGrpSpPr>
            <p:cNvPr id="248" name="Google Shape;248;p1"/>
            <p:cNvGrpSpPr/>
            <p:nvPr/>
          </p:nvGrpSpPr>
          <p:grpSpPr>
            <a:xfrm rot="10800000">
              <a:off x="25287734" y="26358516"/>
              <a:ext cx="884600" cy="256925"/>
              <a:chOff x="25287734" y="26821291"/>
              <a:chExt cx="884600" cy="256925"/>
            </a:xfrm>
          </p:grpSpPr>
          <p:sp>
            <p:nvSpPr>
              <p:cNvPr id="249" name="Google Shape;249;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50" name="Google Shape;250;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51" name="Google Shape;251;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52" name="Google Shape;252;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cxnSp>
          <p:nvCxnSpPr>
            <p:cNvPr id="253" name="Google Shape;253;p1"/>
            <p:cNvCxnSpPr/>
            <p:nvPr/>
          </p:nvCxnSpPr>
          <p:spPr>
            <a:xfrm flipH="1">
              <a:off x="25287600" y="26740875"/>
              <a:ext cx="877800" cy="2100"/>
            </a:xfrm>
            <a:prstGeom prst="straightConnector1">
              <a:avLst/>
            </a:prstGeom>
            <a:noFill/>
            <a:ln w="38100" cap="flat" cmpd="sng">
              <a:solidFill>
                <a:srgbClr val="274E13"/>
              </a:solidFill>
              <a:prstDash val="solid"/>
              <a:round/>
              <a:headEnd type="none" w="med" len="med"/>
              <a:tailEnd type="none" w="med" len="med"/>
            </a:ln>
          </p:spPr>
        </p:cxnSp>
      </p:grpSp>
      <p:grpSp>
        <p:nvGrpSpPr>
          <p:cNvPr id="254" name="Google Shape;254;p1"/>
          <p:cNvGrpSpPr/>
          <p:nvPr/>
        </p:nvGrpSpPr>
        <p:grpSpPr>
          <a:xfrm>
            <a:off x="31136275" y="29623403"/>
            <a:ext cx="884734" cy="719700"/>
            <a:chOff x="25287600" y="26358516"/>
            <a:chExt cx="884734" cy="719700"/>
          </a:xfrm>
        </p:grpSpPr>
        <p:grpSp>
          <p:nvGrpSpPr>
            <p:cNvPr id="255" name="Google Shape;255;p1"/>
            <p:cNvGrpSpPr/>
            <p:nvPr/>
          </p:nvGrpSpPr>
          <p:grpSpPr>
            <a:xfrm>
              <a:off x="25287734" y="26821291"/>
              <a:ext cx="884600" cy="256925"/>
              <a:chOff x="25287734" y="26821291"/>
              <a:chExt cx="884600" cy="256925"/>
            </a:xfrm>
          </p:grpSpPr>
          <p:sp>
            <p:nvSpPr>
              <p:cNvPr id="256" name="Google Shape;256;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57" name="Google Shape;257;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58" name="Google Shape;258;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59" name="Google Shape;259;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grpSp>
          <p:nvGrpSpPr>
            <p:cNvPr id="260" name="Google Shape;260;p1"/>
            <p:cNvGrpSpPr/>
            <p:nvPr/>
          </p:nvGrpSpPr>
          <p:grpSpPr>
            <a:xfrm rot="10800000">
              <a:off x="25287734" y="26358516"/>
              <a:ext cx="884600" cy="256925"/>
              <a:chOff x="25287734" y="26821291"/>
              <a:chExt cx="884600" cy="256925"/>
            </a:xfrm>
          </p:grpSpPr>
          <p:sp>
            <p:nvSpPr>
              <p:cNvPr id="261" name="Google Shape;261;p1"/>
              <p:cNvSpPr/>
              <p:nvPr/>
            </p:nvSpPr>
            <p:spPr>
              <a:xfrm>
                <a:off x="25287734" y="26827316"/>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62" name="Google Shape;262;p1"/>
              <p:cNvSpPr/>
              <p:nvPr/>
            </p:nvSpPr>
            <p:spPr>
              <a:xfrm>
                <a:off x="25516220" y="26833340"/>
                <a:ext cx="224125" cy="238850"/>
              </a:xfrm>
              <a:custGeom>
                <a:avLst/>
                <a:gdLst/>
                <a:ahLst/>
                <a:cxnLst/>
                <a:rect l="l" t="t" r="r" b="b"/>
                <a:pathLst>
                  <a:path w="8965" h="9554" extrusionOk="0">
                    <a:moveTo>
                      <a:pt x="234" y="9554"/>
                    </a:moveTo>
                    <a:cubicBezTo>
                      <a:pt x="-608" y="6188"/>
                      <a:pt x="969" y="275"/>
                      <a:pt x="4430" y="29"/>
                    </a:cubicBezTo>
                    <a:cubicBezTo>
                      <a:pt x="7735" y="-206"/>
                      <a:pt x="8965" y="5560"/>
                      <a:pt x="8965" y="8873"/>
                    </a:cubicBezTo>
                  </a:path>
                </a:pathLst>
              </a:custGeom>
              <a:noFill/>
              <a:ln w="38100" cap="flat" cmpd="sng">
                <a:solidFill>
                  <a:srgbClr val="274E13"/>
                </a:solidFill>
                <a:prstDash val="solid"/>
                <a:round/>
                <a:headEnd type="none" w="med" len="med"/>
                <a:tailEnd type="none" w="med" len="med"/>
              </a:ln>
            </p:spPr>
          </p:sp>
          <p:sp>
            <p:nvSpPr>
              <p:cNvPr id="263" name="Google Shape;263;p1"/>
              <p:cNvSpPr/>
              <p:nvPr/>
            </p:nvSpPr>
            <p:spPr>
              <a:xfrm>
                <a:off x="2573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sp>
            <p:nvSpPr>
              <p:cNvPr id="264" name="Google Shape;264;p1"/>
              <p:cNvSpPr/>
              <p:nvPr/>
            </p:nvSpPr>
            <p:spPr>
              <a:xfrm>
                <a:off x="25952334" y="26821291"/>
                <a:ext cx="220000" cy="250900"/>
              </a:xfrm>
              <a:custGeom>
                <a:avLst/>
                <a:gdLst/>
                <a:ahLst/>
                <a:cxnLst/>
                <a:rect l="l" t="t" r="r" b="b"/>
                <a:pathLst>
                  <a:path w="8800" h="10036" extrusionOk="0">
                    <a:moveTo>
                      <a:pt x="69" y="9128"/>
                    </a:moveTo>
                    <a:cubicBezTo>
                      <a:pt x="-364" y="5686"/>
                      <a:pt x="1732" y="-402"/>
                      <a:pt x="5171" y="57"/>
                    </a:cubicBezTo>
                    <a:cubicBezTo>
                      <a:pt x="8679" y="525"/>
                      <a:pt x="8800" y="6497"/>
                      <a:pt x="8800" y="10036"/>
                    </a:cubicBezTo>
                  </a:path>
                </a:pathLst>
              </a:custGeom>
              <a:noFill/>
              <a:ln w="38100" cap="flat" cmpd="sng">
                <a:solidFill>
                  <a:srgbClr val="274E13"/>
                </a:solidFill>
                <a:prstDash val="solid"/>
                <a:round/>
                <a:headEnd type="none" w="med" len="med"/>
                <a:tailEnd type="none" w="med" len="med"/>
              </a:ln>
            </p:spPr>
          </p:sp>
        </p:grpSp>
        <p:cxnSp>
          <p:nvCxnSpPr>
            <p:cNvPr id="265" name="Google Shape;265;p1"/>
            <p:cNvCxnSpPr/>
            <p:nvPr/>
          </p:nvCxnSpPr>
          <p:spPr>
            <a:xfrm flipH="1">
              <a:off x="25287600" y="26740875"/>
              <a:ext cx="877800" cy="2100"/>
            </a:xfrm>
            <a:prstGeom prst="straightConnector1">
              <a:avLst/>
            </a:prstGeom>
            <a:noFill/>
            <a:ln w="38100" cap="flat" cmpd="sng">
              <a:solidFill>
                <a:srgbClr val="274E13"/>
              </a:solidFill>
              <a:prstDash val="solid"/>
              <a:round/>
              <a:headEnd type="none" w="med" len="med"/>
              <a:tailEnd type="none" w="med" len="med"/>
            </a:ln>
          </p:spPr>
        </p:cxnSp>
      </p:grpSp>
      <p:sp>
        <p:nvSpPr>
          <p:cNvPr id="266" name="Google Shape;266;p1"/>
          <p:cNvSpPr/>
          <p:nvPr/>
        </p:nvSpPr>
        <p:spPr>
          <a:xfrm>
            <a:off x="31398475" y="28592000"/>
            <a:ext cx="328800" cy="334500"/>
          </a:xfrm>
          <a:prstGeom prst="rect">
            <a:avLst/>
          </a:prstGeom>
          <a:noFill/>
          <a:ln w="3810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7" name="Google Shape;267;p1"/>
          <p:cNvCxnSpPr/>
          <p:nvPr/>
        </p:nvCxnSpPr>
        <p:spPr>
          <a:xfrm rot="10800000" flipH="1">
            <a:off x="31576988" y="27836800"/>
            <a:ext cx="3300" cy="277800"/>
          </a:xfrm>
          <a:prstGeom prst="straightConnector1">
            <a:avLst/>
          </a:prstGeom>
          <a:noFill/>
          <a:ln w="38100" cap="flat" cmpd="sng">
            <a:solidFill>
              <a:srgbClr val="274E13"/>
            </a:solidFill>
            <a:prstDash val="solid"/>
            <a:round/>
            <a:headEnd type="none" w="med" len="med"/>
            <a:tailEnd type="none" w="med" len="med"/>
          </a:ln>
        </p:spPr>
      </p:cxnSp>
      <p:cxnSp>
        <p:nvCxnSpPr>
          <p:cNvPr id="268" name="Google Shape;268;p1"/>
          <p:cNvCxnSpPr/>
          <p:nvPr/>
        </p:nvCxnSpPr>
        <p:spPr>
          <a:xfrm rot="10800000">
            <a:off x="31574300" y="28268900"/>
            <a:ext cx="2700" cy="309600"/>
          </a:xfrm>
          <a:prstGeom prst="straightConnector1">
            <a:avLst/>
          </a:prstGeom>
          <a:noFill/>
          <a:ln w="38100" cap="flat" cmpd="sng">
            <a:solidFill>
              <a:srgbClr val="274E13"/>
            </a:solidFill>
            <a:prstDash val="solid"/>
            <a:round/>
            <a:headEnd type="none" w="med" len="med"/>
            <a:tailEnd type="none" w="med" len="med"/>
          </a:ln>
        </p:spPr>
      </p:cxnSp>
      <p:cxnSp>
        <p:nvCxnSpPr>
          <p:cNvPr id="269" name="Google Shape;269;p1"/>
          <p:cNvCxnSpPr/>
          <p:nvPr/>
        </p:nvCxnSpPr>
        <p:spPr>
          <a:xfrm rot="10800000" flipH="1">
            <a:off x="31574300" y="28105875"/>
            <a:ext cx="149400" cy="171300"/>
          </a:xfrm>
          <a:prstGeom prst="straightConnector1">
            <a:avLst/>
          </a:prstGeom>
          <a:noFill/>
          <a:ln w="38100" cap="flat" cmpd="sng">
            <a:solidFill>
              <a:srgbClr val="274E13"/>
            </a:solidFill>
            <a:prstDash val="solid"/>
            <a:round/>
            <a:headEnd type="none" w="med" len="med"/>
            <a:tailEnd type="none" w="med" len="med"/>
          </a:ln>
        </p:spPr>
      </p:cxnSp>
      <p:cxnSp>
        <p:nvCxnSpPr>
          <p:cNvPr id="270" name="Google Shape;270;p1"/>
          <p:cNvCxnSpPr/>
          <p:nvPr/>
        </p:nvCxnSpPr>
        <p:spPr>
          <a:xfrm rot="10800000">
            <a:off x="31561500" y="28928575"/>
            <a:ext cx="9900" cy="735000"/>
          </a:xfrm>
          <a:prstGeom prst="straightConnector1">
            <a:avLst/>
          </a:prstGeom>
          <a:noFill/>
          <a:ln w="38100" cap="flat" cmpd="sng">
            <a:solidFill>
              <a:srgbClr val="274E13"/>
            </a:solidFill>
            <a:prstDash val="solid"/>
            <a:round/>
            <a:headEnd type="none" w="med" len="med"/>
            <a:tailEnd type="none" w="med" len="med"/>
          </a:ln>
        </p:spPr>
      </p:cxnSp>
      <p:cxnSp>
        <p:nvCxnSpPr>
          <p:cNvPr id="271" name="Google Shape;271;p1"/>
          <p:cNvCxnSpPr/>
          <p:nvPr/>
        </p:nvCxnSpPr>
        <p:spPr>
          <a:xfrm rot="10800000" flipH="1">
            <a:off x="31577600" y="30296450"/>
            <a:ext cx="2100" cy="430200"/>
          </a:xfrm>
          <a:prstGeom prst="straightConnector1">
            <a:avLst/>
          </a:prstGeom>
          <a:noFill/>
          <a:ln w="38100" cap="flat" cmpd="sng">
            <a:solidFill>
              <a:srgbClr val="274E13"/>
            </a:solidFill>
            <a:prstDash val="solid"/>
            <a:round/>
            <a:headEnd type="none" w="med" len="med"/>
            <a:tailEnd type="none" w="med" len="med"/>
          </a:ln>
        </p:spPr>
      </p:cxnSp>
      <p:grpSp>
        <p:nvGrpSpPr>
          <p:cNvPr id="272" name="Google Shape;272;p1"/>
          <p:cNvGrpSpPr/>
          <p:nvPr/>
        </p:nvGrpSpPr>
        <p:grpSpPr>
          <a:xfrm>
            <a:off x="26511250" y="30503450"/>
            <a:ext cx="572700" cy="588900"/>
            <a:chOff x="26511250" y="30503450"/>
            <a:chExt cx="572700" cy="588900"/>
          </a:xfrm>
        </p:grpSpPr>
        <p:sp>
          <p:nvSpPr>
            <p:cNvPr id="273" name="Google Shape;273;p1"/>
            <p:cNvSpPr/>
            <p:nvPr/>
          </p:nvSpPr>
          <p:spPr>
            <a:xfrm>
              <a:off x="26511250" y="30503450"/>
              <a:ext cx="572700" cy="588900"/>
            </a:xfrm>
            <a:prstGeom prst="rect">
              <a:avLst/>
            </a:prstGeom>
            <a:noFill/>
            <a:ln w="3810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1"/>
            <p:cNvCxnSpPr/>
            <p:nvPr/>
          </p:nvCxnSpPr>
          <p:spPr>
            <a:xfrm rot="10800000" flipH="1">
              <a:off x="26516925" y="30505525"/>
              <a:ext cx="561300" cy="586800"/>
            </a:xfrm>
            <a:prstGeom prst="straightConnector1">
              <a:avLst/>
            </a:prstGeom>
            <a:noFill/>
            <a:ln w="38100" cap="flat" cmpd="sng">
              <a:solidFill>
                <a:srgbClr val="274E13"/>
              </a:solidFill>
              <a:prstDash val="solid"/>
              <a:round/>
              <a:headEnd type="none" w="med" len="med"/>
              <a:tailEnd type="none" w="med" len="med"/>
            </a:ln>
          </p:spPr>
        </p:cxnSp>
        <p:sp>
          <p:nvSpPr>
            <p:cNvPr id="275" name="Google Shape;275;p1"/>
            <p:cNvSpPr/>
            <p:nvPr/>
          </p:nvSpPr>
          <p:spPr>
            <a:xfrm>
              <a:off x="26583475" y="30604725"/>
              <a:ext cx="224529" cy="109630"/>
            </a:xfrm>
            <a:custGeom>
              <a:avLst/>
              <a:gdLst/>
              <a:ahLst/>
              <a:cxnLst/>
              <a:rect l="l" t="t" r="r" b="b"/>
              <a:pathLst>
                <a:path w="7979" h="4045" extrusionOk="0">
                  <a:moveTo>
                    <a:pt x="42" y="2835"/>
                  </a:moveTo>
                  <a:cubicBezTo>
                    <a:pt x="-127" y="1660"/>
                    <a:pt x="1009" y="0"/>
                    <a:pt x="2196" y="0"/>
                  </a:cubicBezTo>
                  <a:cubicBezTo>
                    <a:pt x="3769" y="0"/>
                    <a:pt x="3646" y="2930"/>
                    <a:pt x="4918" y="3856"/>
                  </a:cubicBezTo>
                  <a:cubicBezTo>
                    <a:pt x="5963" y="4617"/>
                    <a:pt x="7979" y="2768"/>
                    <a:pt x="7979" y="1475"/>
                  </a:cubicBezTo>
                </a:path>
              </a:pathLst>
            </a:custGeom>
            <a:noFill/>
            <a:ln w="38100" cap="flat" cmpd="sng">
              <a:solidFill>
                <a:srgbClr val="274E13"/>
              </a:solidFill>
              <a:prstDash val="solid"/>
              <a:round/>
              <a:headEnd type="none" w="med" len="med"/>
              <a:tailEnd type="none" w="med" len="med"/>
            </a:ln>
          </p:spPr>
        </p:sp>
        <p:cxnSp>
          <p:nvCxnSpPr>
            <p:cNvPr id="276" name="Google Shape;276;p1"/>
            <p:cNvCxnSpPr/>
            <p:nvPr/>
          </p:nvCxnSpPr>
          <p:spPr>
            <a:xfrm>
              <a:off x="26789075" y="30925075"/>
              <a:ext cx="224100" cy="2700"/>
            </a:xfrm>
            <a:prstGeom prst="straightConnector1">
              <a:avLst/>
            </a:prstGeom>
            <a:noFill/>
            <a:ln w="38100" cap="flat" cmpd="sng">
              <a:solidFill>
                <a:srgbClr val="274E13"/>
              </a:solidFill>
              <a:prstDash val="solid"/>
              <a:round/>
              <a:headEnd type="none" w="med" len="med"/>
              <a:tailEnd type="none" w="med" len="med"/>
            </a:ln>
          </p:spPr>
        </p:cxnSp>
        <p:cxnSp>
          <p:nvCxnSpPr>
            <p:cNvPr id="277" name="Google Shape;277;p1"/>
            <p:cNvCxnSpPr/>
            <p:nvPr/>
          </p:nvCxnSpPr>
          <p:spPr>
            <a:xfrm>
              <a:off x="26927975" y="31010100"/>
              <a:ext cx="85200" cy="0"/>
            </a:xfrm>
            <a:prstGeom prst="straightConnector1">
              <a:avLst/>
            </a:prstGeom>
            <a:noFill/>
            <a:ln w="38100" cap="flat" cmpd="sng">
              <a:solidFill>
                <a:srgbClr val="274E13"/>
              </a:solidFill>
              <a:prstDash val="solid"/>
              <a:round/>
              <a:headEnd type="none" w="med" len="med"/>
              <a:tailEnd type="none" w="med" len="med"/>
            </a:ln>
          </p:spPr>
        </p:cxnSp>
        <p:cxnSp>
          <p:nvCxnSpPr>
            <p:cNvPr id="278" name="Google Shape;278;p1"/>
            <p:cNvCxnSpPr/>
            <p:nvPr/>
          </p:nvCxnSpPr>
          <p:spPr>
            <a:xfrm>
              <a:off x="26789075" y="31010100"/>
              <a:ext cx="85200" cy="0"/>
            </a:xfrm>
            <a:prstGeom prst="straightConnector1">
              <a:avLst/>
            </a:prstGeom>
            <a:noFill/>
            <a:ln w="38100" cap="flat" cmpd="sng">
              <a:solidFill>
                <a:srgbClr val="274E13"/>
              </a:solidFill>
              <a:prstDash val="solid"/>
              <a:round/>
              <a:headEnd type="none" w="med" len="med"/>
              <a:tailEnd type="none" w="med" len="med"/>
            </a:ln>
          </p:spPr>
        </p:cxnSp>
      </p:grpSp>
      <p:grpSp>
        <p:nvGrpSpPr>
          <p:cNvPr id="279" name="Google Shape;279;p1"/>
          <p:cNvGrpSpPr/>
          <p:nvPr/>
        </p:nvGrpSpPr>
        <p:grpSpPr>
          <a:xfrm>
            <a:off x="27702825" y="30488875"/>
            <a:ext cx="572700" cy="588900"/>
            <a:chOff x="26511250" y="30503450"/>
            <a:chExt cx="572700" cy="588900"/>
          </a:xfrm>
        </p:grpSpPr>
        <p:sp>
          <p:nvSpPr>
            <p:cNvPr id="280" name="Google Shape;280;p1"/>
            <p:cNvSpPr/>
            <p:nvPr/>
          </p:nvSpPr>
          <p:spPr>
            <a:xfrm>
              <a:off x="26511250" y="30503450"/>
              <a:ext cx="572700" cy="588900"/>
            </a:xfrm>
            <a:prstGeom prst="rect">
              <a:avLst/>
            </a:prstGeom>
            <a:noFill/>
            <a:ln w="3810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1"/>
            <p:cNvCxnSpPr/>
            <p:nvPr/>
          </p:nvCxnSpPr>
          <p:spPr>
            <a:xfrm rot="10800000" flipH="1">
              <a:off x="26516925" y="30505525"/>
              <a:ext cx="561300" cy="586800"/>
            </a:xfrm>
            <a:prstGeom prst="straightConnector1">
              <a:avLst/>
            </a:prstGeom>
            <a:noFill/>
            <a:ln w="38100" cap="flat" cmpd="sng">
              <a:solidFill>
                <a:srgbClr val="274E13"/>
              </a:solidFill>
              <a:prstDash val="solid"/>
              <a:round/>
              <a:headEnd type="none" w="med" len="med"/>
              <a:tailEnd type="none" w="med" len="med"/>
            </a:ln>
          </p:spPr>
        </p:cxnSp>
        <p:sp>
          <p:nvSpPr>
            <p:cNvPr id="282" name="Google Shape;282;p1"/>
            <p:cNvSpPr/>
            <p:nvPr/>
          </p:nvSpPr>
          <p:spPr>
            <a:xfrm>
              <a:off x="26583475" y="30604725"/>
              <a:ext cx="224529" cy="109630"/>
            </a:xfrm>
            <a:custGeom>
              <a:avLst/>
              <a:gdLst/>
              <a:ahLst/>
              <a:cxnLst/>
              <a:rect l="l" t="t" r="r" b="b"/>
              <a:pathLst>
                <a:path w="7979" h="4045" extrusionOk="0">
                  <a:moveTo>
                    <a:pt x="42" y="2835"/>
                  </a:moveTo>
                  <a:cubicBezTo>
                    <a:pt x="-127" y="1660"/>
                    <a:pt x="1009" y="0"/>
                    <a:pt x="2196" y="0"/>
                  </a:cubicBezTo>
                  <a:cubicBezTo>
                    <a:pt x="3769" y="0"/>
                    <a:pt x="3646" y="2930"/>
                    <a:pt x="4918" y="3856"/>
                  </a:cubicBezTo>
                  <a:cubicBezTo>
                    <a:pt x="5963" y="4617"/>
                    <a:pt x="7979" y="2768"/>
                    <a:pt x="7979" y="1475"/>
                  </a:cubicBezTo>
                </a:path>
              </a:pathLst>
            </a:custGeom>
            <a:noFill/>
            <a:ln w="38100" cap="flat" cmpd="sng">
              <a:solidFill>
                <a:srgbClr val="274E13"/>
              </a:solidFill>
              <a:prstDash val="solid"/>
              <a:round/>
              <a:headEnd type="none" w="med" len="med"/>
              <a:tailEnd type="none" w="med" len="med"/>
            </a:ln>
          </p:spPr>
        </p:sp>
        <p:cxnSp>
          <p:nvCxnSpPr>
            <p:cNvPr id="283" name="Google Shape;283;p1"/>
            <p:cNvCxnSpPr/>
            <p:nvPr/>
          </p:nvCxnSpPr>
          <p:spPr>
            <a:xfrm>
              <a:off x="26789075" y="30925075"/>
              <a:ext cx="224100" cy="2700"/>
            </a:xfrm>
            <a:prstGeom prst="straightConnector1">
              <a:avLst/>
            </a:prstGeom>
            <a:noFill/>
            <a:ln w="38100" cap="flat" cmpd="sng">
              <a:solidFill>
                <a:srgbClr val="274E13"/>
              </a:solidFill>
              <a:prstDash val="solid"/>
              <a:round/>
              <a:headEnd type="none" w="med" len="med"/>
              <a:tailEnd type="none" w="med" len="med"/>
            </a:ln>
          </p:spPr>
        </p:cxnSp>
        <p:cxnSp>
          <p:nvCxnSpPr>
            <p:cNvPr id="284" name="Google Shape;284;p1"/>
            <p:cNvCxnSpPr/>
            <p:nvPr/>
          </p:nvCxnSpPr>
          <p:spPr>
            <a:xfrm>
              <a:off x="26927975" y="31010100"/>
              <a:ext cx="85200" cy="0"/>
            </a:xfrm>
            <a:prstGeom prst="straightConnector1">
              <a:avLst/>
            </a:prstGeom>
            <a:noFill/>
            <a:ln w="38100" cap="flat" cmpd="sng">
              <a:solidFill>
                <a:srgbClr val="274E13"/>
              </a:solidFill>
              <a:prstDash val="solid"/>
              <a:round/>
              <a:headEnd type="none" w="med" len="med"/>
              <a:tailEnd type="none" w="med" len="med"/>
            </a:ln>
          </p:spPr>
        </p:cxnSp>
        <p:cxnSp>
          <p:nvCxnSpPr>
            <p:cNvPr id="285" name="Google Shape;285;p1"/>
            <p:cNvCxnSpPr/>
            <p:nvPr/>
          </p:nvCxnSpPr>
          <p:spPr>
            <a:xfrm>
              <a:off x="26789075" y="31010100"/>
              <a:ext cx="85200" cy="0"/>
            </a:xfrm>
            <a:prstGeom prst="straightConnector1">
              <a:avLst/>
            </a:prstGeom>
            <a:noFill/>
            <a:ln w="38100" cap="flat" cmpd="sng">
              <a:solidFill>
                <a:srgbClr val="274E13"/>
              </a:solidFill>
              <a:prstDash val="solid"/>
              <a:round/>
              <a:headEnd type="none" w="med" len="med"/>
              <a:tailEnd type="none" w="med" len="med"/>
            </a:ln>
          </p:spPr>
        </p:cxnSp>
      </p:grpSp>
      <p:grpSp>
        <p:nvGrpSpPr>
          <p:cNvPr id="286" name="Google Shape;286;p1"/>
          <p:cNvGrpSpPr/>
          <p:nvPr/>
        </p:nvGrpSpPr>
        <p:grpSpPr>
          <a:xfrm>
            <a:off x="31292300" y="30721763"/>
            <a:ext cx="572700" cy="588900"/>
            <a:chOff x="26511250" y="30503450"/>
            <a:chExt cx="572700" cy="588900"/>
          </a:xfrm>
        </p:grpSpPr>
        <p:sp>
          <p:nvSpPr>
            <p:cNvPr id="287" name="Google Shape;287;p1"/>
            <p:cNvSpPr/>
            <p:nvPr/>
          </p:nvSpPr>
          <p:spPr>
            <a:xfrm>
              <a:off x="26511250" y="30503450"/>
              <a:ext cx="572700" cy="588900"/>
            </a:xfrm>
            <a:prstGeom prst="rect">
              <a:avLst/>
            </a:prstGeom>
            <a:noFill/>
            <a:ln w="3810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1"/>
            <p:cNvCxnSpPr/>
            <p:nvPr/>
          </p:nvCxnSpPr>
          <p:spPr>
            <a:xfrm rot="10800000" flipH="1">
              <a:off x="26516925" y="30505525"/>
              <a:ext cx="561300" cy="586800"/>
            </a:xfrm>
            <a:prstGeom prst="straightConnector1">
              <a:avLst/>
            </a:prstGeom>
            <a:noFill/>
            <a:ln w="38100" cap="flat" cmpd="sng">
              <a:solidFill>
                <a:srgbClr val="274E13"/>
              </a:solidFill>
              <a:prstDash val="solid"/>
              <a:round/>
              <a:headEnd type="none" w="med" len="med"/>
              <a:tailEnd type="none" w="med" len="med"/>
            </a:ln>
          </p:spPr>
        </p:cxnSp>
        <p:sp>
          <p:nvSpPr>
            <p:cNvPr id="289" name="Google Shape;289;p1"/>
            <p:cNvSpPr/>
            <p:nvPr/>
          </p:nvSpPr>
          <p:spPr>
            <a:xfrm>
              <a:off x="26583475" y="30604725"/>
              <a:ext cx="224529" cy="109630"/>
            </a:xfrm>
            <a:custGeom>
              <a:avLst/>
              <a:gdLst/>
              <a:ahLst/>
              <a:cxnLst/>
              <a:rect l="l" t="t" r="r" b="b"/>
              <a:pathLst>
                <a:path w="7979" h="4045" extrusionOk="0">
                  <a:moveTo>
                    <a:pt x="42" y="2835"/>
                  </a:moveTo>
                  <a:cubicBezTo>
                    <a:pt x="-127" y="1660"/>
                    <a:pt x="1009" y="0"/>
                    <a:pt x="2196" y="0"/>
                  </a:cubicBezTo>
                  <a:cubicBezTo>
                    <a:pt x="3769" y="0"/>
                    <a:pt x="3646" y="2930"/>
                    <a:pt x="4918" y="3856"/>
                  </a:cubicBezTo>
                  <a:cubicBezTo>
                    <a:pt x="5963" y="4617"/>
                    <a:pt x="7979" y="2768"/>
                    <a:pt x="7979" y="1475"/>
                  </a:cubicBezTo>
                </a:path>
              </a:pathLst>
            </a:custGeom>
            <a:noFill/>
            <a:ln w="38100" cap="flat" cmpd="sng">
              <a:solidFill>
                <a:srgbClr val="274E13"/>
              </a:solidFill>
              <a:prstDash val="solid"/>
              <a:round/>
              <a:headEnd type="none" w="med" len="med"/>
              <a:tailEnd type="none" w="med" len="med"/>
            </a:ln>
          </p:spPr>
        </p:sp>
        <p:cxnSp>
          <p:nvCxnSpPr>
            <p:cNvPr id="290" name="Google Shape;290;p1"/>
            <p:cNvCxnSpPr/>
            <p:nvPr/>
          </p:nvCxnSpPr>
          <p:spPr>
            <a:xfrm>
              <a:off x="26789075" y="30925075"/>
              <a:ext cx="224100" cy="2700"/>
            </a:xfrm>
            <a:prstGeom prst="straightConnector1">
              <a:avLst/>
            </a:prstGeom>
            <a:noFill/>
            <a:ln w="38100" cap="flat" cmpd="sng">
              <a:solidFill>
                <a:srgbClr val="274E13"/>
              </a:solidFill>
              <a:prstDash val="solid"/>
              <a:round/>
              <a:headEnd type="none" w="med" len="med"/>
              <a:tailEnd type="none" w="med" len="med"/>
            </a:ln>
          </p:spPr>
        </p:cxnSp>
        <p:cxnSp>
          <p:nvCxnSpPr>
            <p:cNvPr id="291" name="Google Shape;291;p1"/>
            <p:cNvCxnSpPr/>
            <p:nvPr/>
          </p:nvCxnSpPr>
          <p:spPr>
            <a:xfrm>
              <a:off x="26927975" y="31010100"/>
              <a:ext cx="85200" cy="0"/>
            </a:xfrm>
            <a:prstGeom prst="straightConnector1">
              <a:avLst/>
            </a:prstGeom>
            <a:noFill/>
            <a:ln w="38100" cap="flat" cmpd="sng">
              <a:solidFill>
                <a:srgbClr val="274E13"/>
              </a:solidFill>
              <a:prstDash val="solid"/>
              <a:round/>
              <a:headEnd type="none" w="med" len="med"/>
              <a:tailEnd type="none" w="med" len="med"/>
            </a:ln>
          </p:spPr>
        </p:cxnSp>
        <p:cxnSp>
          <p:nvCxnSpPr>
            <p:cNvPr id="292" name="Google Shape;292;p1"/>
            <p:cNvCxnSpPr/>
            <p:nvPr/>
          </p:nvCxnSpPr>
          <p:spPr>
            <a:xfrm>
              <a:off x="26789075" y="31010100"/>
              <a:ext cx="85200" cy="0"/>
            </a:xfrm>
            <a:prstGeom prst="straightConnector1">
              <a:avLst/>
            </a:prstGeom>
            <a:noFill/>
            <a:ln w="38100" cap="flat" cmpd="sng">
              <a:solidFill>
                <a:srgbClr val="274E13"/>
              </a:solidFill>
              <a:prstDash val="solid"/>
              <a:round/>
              <a:headEnd type="none" w="med" len="med"/>
              <a:tailEnd type="none" w="med" len="med"/>
            </a:ln>
          </p:spPr>
        </p:cxnSp>
      </p:grpSp>
      <p:cxnSp>
        <p:nvCxnSpPr>
          <p:cNvPr id="293" name="Google Shape;293;p1"/>
          <p:cNvCxnSpPr/>
          <p:nvPr/>
        </p:nvCxnSpPr>
        <p:spPr>
          <a:xfrm rot="10800000">
            <a:off x="31562900" y="31330300"/>
            <a:ext cx="0" cy="363000"/>
          </a:xfrm>
          <a:prstGeom prst="straightConnector1">
            <a:avLst/>
          </a:prstGeom>
          <a:noFill/>
          <a:ln w="38100" cap="flat" cmpd="sng">
            <a:solidFill>
              <a:srgbClr val="274E13"/>
            </a:solidFill>
            <a:prstDash val="solid"/>
            <a:round/>
            <a:headEnd type="none" w="med" len="med"/>
            <a:tailEnd type="none" w="med" len="med"/>
          </a:ln>
        </p:spPr>
      </p:cxnSp>
      <p:sp>
        <p:nvSpPr>
          <p:cNvPr id="294" name="Google Shape;294;p1"/>
          <p:cNvSpPr txBox="1"/>
          <p:nvPr/>
        </p:nvSpPr>
        <p:spPr>
          <a:xfrm>
            <a:off x="26261200" y="26136475"/>
            <a:ext cx="3041700" cy="1431600"/>
          </a:xfrm>
          <a:prstGeom prst="rect">
            <a:avLst/>
          </a:prstGeom>
          <a:solidFill>
            <a:srgbClr val="EFEEF3"/>
          </a:solidFill>
          <a:ln w="9525" cap="flat" cmpd="sng">
            <a:solidFill>
              <a:srgbClr val="EBEAE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700"/>
              <a:t>3000 kVA</a:t>
            </a:r>
            <a:endParaRPr sz="2700"/>
          </a:p>
          <a:p>
            <a:pPr marL="0" lvl="0" indent="0" algn="l" rtl="0">
              <a:spcBef>
                <a:spcPts val="0"/>
              </a:spcBef>
              <a:spcAft>
                <a:spcPts val="0"/>
              </a:spcAft>
              <a:buNone/>
            </a:pPr>
            <a:r>
              <a:rPr lang="en-US" sz="2700"/>
              <a:t>21.5kV / 480V</a:t>
            </a:r>
            <a:endParaRPr sz="2700"/>
          </a:p>
          <a:p>
            <a:pPr marL="0" lvl="0" indent="0" algn="l" rtl="0">
              <a:spcBef>
                <a:spcPts val="0"/>
              </a:spcBef>
              <a:spcAft>
                <a:spcPts val="0"/>
              </a:spcAft>
              <a:buNone/>
            </a:pPr>
            <a:r>
              <a:rPr lang="en-US" sz="2700"/>
              <a:t>2400 A</a:t>
            </a:r>
            <a:endParaRPr sz="2600"/>
          </a:p>
        </p:txBody>
      </p:sp>
      <p:sp>
        <p:nvSpPr>
          <p:cNvPr id="295" name="Google Shape;295;p1"/>
          <p:cNvSpPr txBox="1"/>
          <p:nvPr/>
        </p:nvSpPr>
        <p:spPr>
          <a:xfrm>
            <a:off x="24597725" y="28009750"/>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800A</a:t>
            </a:r>
            <a:endParaRPr sz="2800"/>
          </a:p>
        </p:txBody>
      </p:sp>
      <p:sp>
        <p:nvSpPr>
          <p:cNvPr id="296" name="Google Shape;296;p1"/>
          <p:cNvSpPr txBox="1"/>
          <p:nvPr/>
        </p:nvSpPr>
        <p:spPr>
          <a:xfrm>
            <a:off x="26130750" y="28011000"/>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800A</a:t>
            </a:r>
            <a:endParaRPr sz="2800"/>
          </a:p>
        </p:txBody>
      </p:sp>
      <p:sp>
        <p:nvSpPr>
          <p:cNvPr id="297" name="Google Shape;297;p1"/>
          <p:cNvSpPr txBox="1"/>
          <p:nvPr/>
        </p:nvSpPr>
        <p:spPr>
          <a:xfrm>
            <a:off x="27487000" y="27992463"/>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400A</a:t>
            </a:r>
            <a:endParaRPr sz="2800"/>
          </a:p>
        </p:txBody>
      </p:sp>
      <p:sp>
        <p:nvSpPr>
          <p:cNvPr id="298" name="Google Shape;298;p1"/>
          <p:cNvSpPr txBox="1"/>
          <p:nvPr/>
        </p:nvSpPr>
        <p:spPr>
          <a:xfrm>
            <a:off x="27023650" y="28812000"/>
            <a:ext cx="884700" cy="4155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700"/>
              <a:t>200</a:t>
            </a:r>
            <a:endParaRPr sz="2700"/>
          </a:p>
        </p:txBody>
      </p:sp>
      <p:sp>
        <p:nvSpPr>
          <p:cNvPr id="299" name="Google Shape;299;p1"/>
          <p:cNvSpPr txBox="1"/>
          <p:nvPr/>
        </p:nvSpPr>
        <p:spPr>
          <a:xfrm>
            <a:off x="28219925" y="28770875"/>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200A</a:t>
            </a:r>
            <a:endParaRPr sz="2800"/>
          </a:p>
        </p:txBody>
      </p:sp>
      <p:sp>
        <p:nvSpPr>
          <p:cNvPr id="300" name="Google Shape;300;p1"/>
          <p:cNvSpPr txBox="1"/>
          <p:nvPr/>
        </p:nvSpPr>
        <p:spPr>
          <a:xfrm>
            <a:off x="31772375" y="28551500"/>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800A</a:t>
            </a:r>
            <a:endParaRPr sz="2800"/>
          </a:p>
        </p:txBody>
      </p:sp>
      <p:sp>
        <p:nvSpPr>
          <p:cNvPr id="301" name="Google Shape;301;p1"/>
          <p:cNvSpPr txBox="1"/>
          <p:nvPr/>
        </p:nvSpPr>
        <p:spPr>
          <a:xfrm>
            <a:off x="30785375" y="27998750"/>
            <a:ext cx="6585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150</a:t>
            </a:r>
            <a:endParaRPr sz="2800"/>
          </a:p>
        </p:txBody>
      </p:sp>
      <p:sp>
        <p:nvSpPr>
          <p:cNvPr id="302" name="Google Shape;302;p1"/>
          <p:cNvSpPr txBox="1"/>
          <p:nvPr/>
        </p:nvSpPr>
        <p:spPr>
          <a:xfrm>
            <a:off x="31292300" y="27208775"/>
            <a:ext cx="884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800A</a:t>
            </a:r>
            <a:endParaRPr sz="2900"/>
          </a:p>
        </p:txBody>
      </p:sp>
      <p:sp>
        <p:nvSpPr>
          <p:cNvPr id="303" name="Google Shape;303;p1"/>
          <p:cNvSpPr/>
          <p:nvPr/>
        </p:nvSpPr>
        <p:spPr>
          <a:xfrm>
            <a:off x="27347950" y="26014100"/>
            <a:ext cx="902400" cy="2622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
          <p:cNvSpPr txBox="1"/>
          <p:nvPr/>
        </p:nvSpPr>
        <p:spPr>
          <a:xfrm>
            <a:off x="28037225" y="25433125"/>
            <a:ext cx="1223700" cy="431100"/>
          </a:xfrm>
          <a:prstGeom prst="rect">
            <a:avLst/>
          </a:prstGeom>
          <a:solidFill>
            <a:srgbClr val="EFEEF3"/>
          </a:solidFill>
          <a:ln>
            <a:noFill/>
          </a:ln>
        </p:spPr>
        <p:txBody>
          <a:bodyPr spcFirstLastPara="1" wrap="square" lIns="0" tIns="0" rIns="0" bIns="0" anchor="t" anchorCtr="0">
            <a:spAutoFit/>
          </a:bodyPr>
          <a:lstStyle/>
          <a:p>
            <a:pPr marL="0" lvl="0" indent="0" algn="l" rtl="0">
              <a:spcBef>
                <a:spcPts val="0"/>
              </a:spcBef>
              <a:spcAft>
                <a:spcPts val="0"/>
              </a:spcAft>
              <a:buNone/>
            </a:pPr>
            <a:r>
              <a:rPr lang="en-US" sz="2800"/>
              <a:t>21.5 kV</a:t>
            </a:r>
            <a:endParaRPr sz="2800"/>
          </a:p>
        </p:txBody>
      </p:sp>
      <p:sp>
        <p:nvSpPr>
          <p:cNvPr id="305" name="Google Shape;305;p1"/>
          <p:cNvSpPr/>
          <p:nvPr/>
        </p:nvSpPr>
        <p:spPr>
          <a:xfrm>
            <a:off x="29477300" y="29828450"/>
            <a:ext cx="425100" cy="309600"/>
          </a:xfrm>
          <a:prstGeom prst="rect">
            <a:avLst/>
          </a:prstGeom>
          <a:solidFill>
            <a:srgbClr val="FAFAFA"/>
          </a:solidFill>
          <a:ln w="9525" cap="flat" cmpd="sng">
            <a:solidFill>
              <a:srgbClr val="F8F8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
          <p:cNvSpPr/>
          <p:nvPr/>
        </p:nvSpPr>
        <p:spPr>
          <a:xfrm>
            <a:off x="28464225" y="30575450"/>
            <a:ext cx="658500" cy="444900"/>
          </a:xfrm>
          <a:prstGeom prst="rect">
            <a:avLst/>
          </a:prstGeom>
          <a:solidFill>
            <a:srgbClr val="F0F0F0"/>
          </a:solidFill>
          <a:ln w="9525" cap="flat" cmpd="sng">
            <a:solidFill>
              <a:srgbClr val="F0F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
          <p:cNvSpPr/>
          <p:nvPr/>
        </p:nvSpPr>
        <p:spPr>
          <a:xfrm>
            <a:off x="25770325" y="29026950"/>
            <a:ext cx="658500" cy="277800"/>
          </a:xfrm>
          <a:prstGeom prst="rect">
            <a:avLst/>
          </a:prstGeom>
          <a:solidFill>
            <a:srgbClr val="F0F0F0"/>
          </a:solidFill>
          <a:ln w="9525" cap="flat" cmpd="sng">
            <a:solidFill>
              <a:srgbClr val="F0F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
          <p:cNvSpPr/>
          <p:nvPr/>
        </p:nvSpPr>
        <p:spPr>
          <a:xfrm>
            <a:off x="29402625" y="29535950"/>
            <a:ext cx="425100" cy="309600"/>
          </a:xfrm>
          <a:prstGeom prst="rect">
            <a:avLst/>
          </a:prstGeom>
          <a:solidFill>
            <a:srgbClr val="FAFAFA"/>
          </a:solidFill>
          <a:ln w="9525" cap="flat" cmpd="sng">
            <a:solidFill>
              <a:srgbClr val="F8F8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
          <p:cNvSpPr txBox="1"/>
          <p:nvPr/>
        </p:nvSpPr>
        <p:spPr>
          <a:xfrm>
            <a:off x="24958902" y="28595150"/>
            <a:ext cx="1320900" cy="1293000"/>
          </a:xfrm>
          <a:prstGeom prst="rect">
            <a:avLst/>
          </a:prstGeom>
          <a:solidFill>
            <a:srgbClr val="EFEEF3"/>
          </a:solidFill>
          <a:ln w="9525" cap="flat" cmpd="sng">
            <a:solidFill>
              <a:srgbClr val="274E13"/>
            </a:solidFill>
            <a:prstDash val="solid"/>
            <a:round/>
            <a:headEnd type="none" w="sm" len="sm"/>
            <a:tailEnd type="none" w="sm" len="sm"/>
          </a:ln>
        </p:spPr>
        <p:txBody>
          <a:bodyPr spcFirstLastPara="1" wrap="square" lIns="0" tIns="0" rIns="0" bIns="0" anchor="t" anchorCtr="0">
            <a:spAutoFit/>
          </a:bodyPr>
          <a:lstStyle/>
          <a:p>
            <a:pPr marL="0" lvl="0" indent="0" algn="ctr" rtl="0">
              <a:spcBef>
                <a:spcPts val="0"/>
              </a:spcBef>
              <a:spcAft>
                <a:spcPts val="0"/>
              </a:spcAft>
              <a:buNone/>
            </a:pPr>
            <a:r>
              <a:rPr lang="en-US" sz="2800"/>
              <a:t>Athletic field lights</a:t>
            </a:r>
            <a:endParaRPr sz="2800"/>
          </a:p>
        </p:txBody>
      </p:sp>
      <p:sp>
        <p:nvSpPr>
          <p:cNvPr id="310" name="Google Shape;310;p1"/>
          <p:cNvSpPr txBox="1"/>
          <p:nvPr/>
        </p:nvSpPr>
        <p:spPr>
          <a:xfrm>
            <a:off x="23421200" y="28605725"/>
            <a:ext cx="1435800" cy="831300"/>
          </a:xfrm>
          <a:prstGeom prst="rect">
            <a:avLst/>
          </a:prstGeom>
          <a:solidFill>
            <a:srgbClr val="EFEEF3"/>
          </a:solidFill>
          <a:ln w="9525" cap="flat" cmpd="sng">
            <a:solidFill>
              <a:srgbClr val="274E13"/>
            </a:solidFill>
            <a:prstDash val="solid"/>
            <a:round/>
            <a:headEnd type="none" w="sm" len="sm"/>
            <a:tailEnd type="none" w="sm" len="sm"/>
          </a:ln>
        </p:spPr>
        <p:txBody>
          <a:bodyPr spcFirstLastPara="1" wrap="square" lIns="0" tIns="0" rIns="0" bIns="0" anchor="t" anchorCtr="0">
            <a:spAutoFit/>
          </a:bodyPr>
          <a:lstStyle/>
          <a:p>
            <a:pPr marL="0" lvl="0" indent="0" algn="ctr" rtl="0">
              <a:spcBef>
                <a:spcPts val="0"/>
              </a:spcBef>
              <a:spcAft>
                <a:spcPts val="0"/>
              </a:spcAft>
              <a:buNone/>
            </a:pPr>
            <a:r>
              <a:rPr lang="en-US" sz="2600"/>
              <a:t>M&amp;O </a:t>
            </a:r>
            <a:r>
              <a:rPr lang="en-US" sz="2800"/>
              <a:t>Complex</a:t>
            </a:r>
            <a:endParaRPr sz="2800"/>
          </a:p>
        </p:txBody>
      </p:sp>
      <p:sp>
        <p:nvSpPr>
          <p:cNvPr id="311" name="Google Shape;311;p1"/>
          <p:cNvSpPr txBox="1"/>
          <p:nvPr/>
        </p:nvSpPr>
        <p:spPr>
          <a:xfrm>
            <a:off x="28464225" y="29444525"/>
            <a:ext cx="1223700" cy="861900"/>
          </a:xfrm>
          <a:prstGeom prst="rect">
            <a:avLst/>
          </a:prstGeom>
          <a:solidFill>
            <a:srgbClr val="EFEEF3"/>
          </a:solidFill>
          <a:ln>
            <a:noFill/>
          </a:ln>
        </p:spPr>
        <p:txBody>
          <a:bodyPr spcFirstLastPara="1" wrap="square" lIns="45700" tIns="0" rIns="0" bIns="0" anchor="t" anchorCtr="0">
            <a:spAutoFit/>
          </a:bodyPr>
          <a:lstStyle/>
          <a:p>
            <a:pPr marL="0" lvl="0" indent="0" algn="l" rtl="0">
              <a:spcBef>
                <a:spcPts val="0"/>
              </a:spcBef>
              <a:spcAft>
                <a:spcPts val="0"/>
              </a:spcAft>
              <a:buNone/>
            </a:pPr>
            <a:r>
              <a:rPr lang="en-US" sz="2800"/>
              <a:t>480Y / 480Δ</a:t>
            </a:r>
            <a:endParaRPr sz="2800"/>
          </a:p>
        </p:txBody>
      </p:sp>
      <p:sp>
        <p:nvSpPr>
          <p:cNvPr id="312" name="Google Shape;312;p1"/>
          <p:cNvSpPr txBox="1"/>
          <p:nvPr/>
        </p:nvSpPr>
        <p:spPr>
          <a:xfrm>
            <a:off x="22428400" y="23643750"/>
            <a:ext cx="10718100" cy="184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600">
                <a:latin typeface="Calibri"/>
                <a:ea typeface="Calibri"/>
                <a:cs typeface="Calibri"/>
                <a:sym typeface="Calibri"/>
              </a:rPr>
              <a:t>Purpose: Campus-wide demand charge mitigation</a:t>
            </a:r>
            <a:endParaRPr sz="3600">
              <a:latin typeface="Calibri"/>
              <a:ea typeface="Calibri"/>
              <a:cs typeface="Calibri"/>
              <a:sym typeface="Calibri"/>
            </a:endParaRPr>
          </a:p>
          <a:p>
            <a:pPr marL="0" marR="0" lvl="0" indent="0" algn="ctr" rtl="0">
              <a:lnSpc>
                <a:spcPct val="100000"/>
              </a:lnSpc>
              <a:spcBef>
                <a:spcPts val="0"/>
              </a:spcBef>
              <a:spcAft>
                <a:spcPts val="0"/>
              </a:spcAft>
              <a:buNone/>
            </a:pPr>
            <a:r>
              <a:rPr lang="en-US" sz="3600">
                <a:latin typeface="Calibri"/>
                <a:ea typeface="Calibri"/>
                <a:cs typeface="Calibri"/>
                <a:sym typeface="Calibri"/>
              </a:rPr>
              <a:t>Installation: switchboard shared with athletic field lights</a:t>
            </a:r>
            <a:endParaRPr sz="3600">
              <a:latin typeface="Calibri"/>
              <a:ea typeface="Calibri"/>
              <a:cs typeface="Calibri"/>
              <a:sym typeface="Calibri"/>
            </a:endParaRPr>
          </a:p>
          <a:p>
            <a:pPr marL="0" marR="0" lvl="0" indent="0" algn="ctr" rtl="0">
              <a:lnSpc>
                <a:spcPct val="100000"/>
              </a:lnSpc>
              <a:spcBef>
                <a:spcPts val="0"/>
              </a:spcBef>
              <a:spcAft>
                <a:spcPts val="0"/>
              </a:spcAft>
              <a:buNone/>
            </a:pPr>
            <a:endParaRPr sz="3600">
              <a:latin typeface="Calibri"/>
              <a:ea typeface="Calibri"/>
              <a:cs typeface="Calibri"/>
              <a:sym typeface="Calibri"/>
            </a:endParaRPr>
          </a:p>
        </p:txBody>
      </p:sp>
      <p:pic>
        <p:nvPicPr>
          <p:cNvPr id="313" name="Google Shape;313;p1"/>
          <p:cNvPicPr preferRelativeResize="0"/>
          <p:nvPr/>
        </p:nvPicPr>
        <p:blipFill>
          <a:blip r:embed="rId13">
            <a:alphaModFix/>
          </a:blip>
          <a:stretch>
            <a:fillRect/>
          </a:stretch>
        </p:blipFill>
        <p:spPr>
          <a:xfrm>
            <a:off x="141150" y="10408925"/>
            <a:ext cx="10259101" cy="4665797"/>
          </a:xfrm>
          <a:prstGeom prst="rect">
            <a:avLst/>
          </a:prstGeom>
          <a:noFill/>
          <a:ln>
            <a:noFill/>
          </a:ln>
        </p:spPr>
      </p:pic>
      <p:sp>
        <p:nvSpPr>
          <p:cNvPr id="314" name="Google Shape;314;p1"/>
          <p:cNvSpPr txBox="1"/>
          <p:nvPr/>
        </p:nvSpPr>
        <p:spPr>
          <a:xfrm>
            <a:off x="29787500" y="28592025"/>
            <a:ext cx="1320900" cy="1293000"/>
          </a:xfrm>
          <a:prstGeom prst="rect">
            <a:avLst/>
          </a:prstGeom>
          <a:solidFill>
            <a:srgbClr val="EFEEF3"/>
          </a:solidFill>
          <a:ln w="9525" cap="flat" cmpd="sng">
            <a:solidFill>
              <a:srgbClr val="274E13"/>
            </a:solidFill>
            <a:prstDash val="solid"/>
            <a:round/>
            <a:headEnd type="none" w="sm" len="sm"/>
            <a:tailEnd type="none" w="sm" len="sm"/>
          </a:ln>
        </p:spPr>
        <p:txBody>
          <a:bodyPr spcFirstLastPara="1" wrap="square" lIns="0" tIns="0" rIns="0" bIns="0" anchor="t" anchorCtr="0">
            <a:spAutoFit/>
          </a:bodyPr>
          <a:lstStyle/>
          <a:p>
            <a:pPr marL="0" lvl="0" indent="0" algn="ctr" rtl="0">
              <a:spcBef>
                <a:spcPts val="0"/>
              </a:spcBef>
              <a:spcAft>
                <a:spcPts val="0"/>
              </a:spcAft>
              <a:buNone/>
            </a:pPr>
            <a:r>
              <a:rPr lang="en-US" sz="2800"/>
              <a:t>EV Charge PNL</a:t>
            </a:r>
            <a:endParaRPr sz="2800"/>
          </a:p>
        </p:txBody>
      </p:sp>
      <p:cxnSp>
        <p:nvCxnSpPr>
          <p:cNvPr id="315" name="Google Shape;315;p1"/>
          <p:cNvCxnSpPr/>
          <p:nvPr/>
        </p:nvCxnSpPr>
        <p:spPr>
          <a:xfrm>
            <a:off x="12068200" y="26503225"/>
            <a:ext cx="663900" cy="1039200"/>
          </a:xfrm>
          <a:prstGeom prst="straightConnector1">
            <a:avLst/>
          </a:prstGeom>
          <a:noFill/>
          <a:ln w="76200" cap="flat" cmpd="sng">
            <a:solidFill>
              <a:srgbClr val="FF0000"/>
            </a:solidFill>
            <a:prstDash val="solid"/>
            <a:round/>
            <a:headEnd type="none" w="med" len="med"/>
            <a:tailEnd type="triangle" w="med" len="med"/>
          </a:ln>
        </p:spPr>
      </p:cxnSp>
      <p:cxnSp>
        <p:nvCxnSpPr>
          <p:cNvPr id="316" name="Google Shape;316;p1"/>
          <p:cNvCxnSpPr/>
          <p:nvPr/>
        </p:nvCxnSpPr>
        <p:spPr>
          <a:xfrm rot="10800000" flipH="1">
            <a:off x="12068200" y="28408300"/>
            <a:ext cx="1039200" cy="577200"/>
          </a:xfrm>
          <a:prstGeom prst="straightConnector1">
            <a:avLst/>
          </a:prstGeom>
          <a:noFill/>
          <a:ln w="76200" cap="flat" cmpd="sng">
            <a:solidFill>
              <a:srgbClr val="FF0000"/>
            </a:solidFill>
            <a:prstDash val="solid"/>
            <a:round/>
            <a:headEnd type="none" w="med" len="med"/>
            <a:tailEnd type="triangle" w="med" len="med"/>
          </a:ln>
        </p:spPr>
      </p:cxnSp>
      <p:sp>
        <p:nvSpPr>
          <p:cNvPr id="317" name="Google Shape;317;p1"/>
          <p:cNvSpPr/>
          <p:nvPr/>
        </p:nvSpPr>
        <p:spPr>
          <a:xfrm>
            <a:off x="12182569" y="11055199"/>
            <a:ext cx="2955600" cy="42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
          <p:cNvSpPr/>
          <p:nvPr/>
        </p:nvSpPr>
        <p:spPr>
          <a:xfrm>
            <a:off x="12182569" y="7062762"/>
            <a:ext cx="1950300" cy="1200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Calibri"/>
                <a:ea typeface="Calibri"/>
                <a:cs typeface="Calibri"/>
                <a:sym typeface="Calibri"/>
              </a:rPr>
              <a:t>One Line Diagram</a:t>
            </a:r>
            <a:endParaRPr sz="3600" b="1">
              <a:latin typeface="Calibri"/>
              <a:ea typeface="Calibri"/>
              <a:cs typeface="Calibri"/>
              <a:sym typeface="Calibri"/>
            </a:endParaRPr>
          </a:p>
        </p:txBody>
      </p:sp>
      <p:sp>
        <p:nvSpPr>
          <p:cNvPr id="319" name="Google Shape;319;p1"/>
          <p:cNvSpPr/>
          <p:nvPr/>
        </p:nvSpPr>
        <p:spPr>
          <a:xfrm>
            <a:off x="16698306" y="7062762"/>
            <a:ext cx="1950300" cy="1200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Calibri"/>
                <a:ea typeface="Calibri"/>
                <a:cs typeface="Calibri"/>
                <a:sym typeface="Calibri"/>
              </a:rPr>
              <a:t>Campus Map</a:t>
            </a:r>
            <a:endParaRPr sz="3600" b="1">
              <a:latin typeface="Calibri"/>
              <a:ea typeface="Calibri"/>
              <a:cs typeface="Calibri"/>
              <a:sym typeface="Calibri"/>
            </a:endParaRPr>
          </a:p>
        </p:txBody>
      </p:sp>
      <p:sp>
        <p:nvSpPr>
          <p:cNvPr id="320" name="Google Shape;320;p1"/>
          <p:cNvSpPr/>
          <p:nvPr/>
        </p:nvSpPr>
        <p:spPr>
          <a:xfrm>
            <a:off x="21214019" y="7062762"/>
            <a:ext cx="1950300" cy="1200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Calibri"/>
                <a:ea typeface="Calibri"/>
                <a:cs typeface="Calibri"/>
                <a:sym typeface="Calibri"/>
              </a:rPr>
              <a:t>Facilities Map</a:t>
            </a:r>
            <a:endParaRPr sz="3600" b="1">
              <a:latin typeface="Calibri"/>
              <a:ea typeface="Calibri"/>
              <a:cs typeface="Calibri"/>
              <a:sym typeface="Calibri"/>
            </a:endParaRPr>
          </a:p>
        </p:txBody>
      </p:sp>
      <p:sp>
        <p:nvSpPr>
          <p:cNvPr id="321" name="Google Shape;321;p1"/>
          <p:cNvSpPr/>
          <p:nvPr/>
        </p:nvSpPr>
        <p:spPr>
          <a:xfrm>
            <a:off x="25888594" y="7062762"/>
            <a:ext cx="1950300" cy="1200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Calibri"/>
                <a:ea typeface="Calibri"/>
                <a:cs typeface="Calibri"/>
                <a:sym typeface="Calibri"/>
              </a:rPr>
              <a:t>PI Vision</a:t>
            </a:r>
            <a:endParaRPr sz="3600" b="1">
              <a:latin typeface="Calibri"/>
              <a:ea typeface="Calibri"/>
              <a:cs typeface="Calibri"/>
              <a:sym typeface="Calibri"/>
            </a:endParaRPr>
          </a:p>
        </p:txBody>
      </p:sp>
      <p:pic>
        <p:nvPicPr>
          <p:cNvPr id="322" name="Google Shape;322;p1"/>
          <p:cNvPicPr preferRelativeResize="0"/>
          <p:nvPr/>
        </p:nvPicPr>
        <p:blipFill rotWithShape="1">
          <a:blip r:embed="rId14">
            <a:alphaModFix/>
          </a:blip>
          <a:srcRect l="11434" t="12170" r="33538" b="15428"/>
          <a:stretch/>
        </p:blipFill>
        <p:spPr>
          <a:xfrm>
            <a:off x="12182569" y="8480805"/>
            <a:ext cx="5460310" cy="4438601"/>
          </a:xfrm>
          <a:prstGeom prst="rect">
            <a:avLst/>
          </a:prstGeom>
          <a:noFill/>
          <a:ln>
            <a:noFill/>
          </a:ln>
        </p:spPr>
      </p:pic>
      <p:pic>
        <p:nvPicPr>
          <p:cNvPr id="323" name="Google Shape;323;p1"/>
          <p:cNvPicPr preferRelativeResize="0"/>
          <p:nvPr/>
        </p:nvPicPr>
        <p:blipFill rotWithShape="1">
          <a:blip r:embed="rId15">
            <a:alphaModFix/>
          </a:blip>
          <a:srcRect l="16464" t="7045" r="15276" b="15871"/>
          <a:stretch/>
        </p:blipFill>
        <p:spPr>
          <a:xfrm>
            <a:off x="17887899" y="8480805"/>
            <a:ext cx="6131016" cy="4307006"/>
          </a:xfrm>
          <a:prstGeom prst="rect">
            <a:avLst/>
          </a:prstGeom>
          <a:noFill/>
          <a:ln>
            <a:noFill/>
          </a:ln>
        </p:spPr>
      </p:pic>
      <p:pic>
        <p:nvPicPr>
          <p:cNvPr id="324" name="Google Shape;324;p1"/>
          <p:cNvPicPr preferRelativeResize="0"/>
          <p:nvPr/>
        </p:nvPicPr>
        <p:blipFill rotWithShape="1">
          <a:blip r:embed="rId16">
            <a:alphaModFix/>
          </a:blip>
          <a:srcRect t="26409" r="30541" b="4993"/>
          <a:stretch/>
        </p:blipFill>
        <p:spPr>
          <a:xfrm>
            <a:off x="24263934" y="8480812"/>
            <a:ext cx="8280812" cy="4307035"/>
          </a:xfrm>
          <a:prstGeom prst="rect">
            <a:avLst/>
          </a:prstGeom>
          <a:noFill/>
          <a:ln w="9525" cap="flat" cmpd="sng">
            <a:solidFill>
              <a:srgbClr val="424242"/>
            </a:solidFill>
            <a:prstDash val="solid"/>
            <a:round/>
            <a:headEnd type="none" w="sm" len="sm"/>
            <a:tailEnd type="none" w="sm" len="sm"/>
          </a:ln>
        </p:spPr>
      </p:pic>
      <p:sp>
        <p:nvSpPr>
          <p:cNvPr id="325" name="Google Shape;325;p1"/>
          <p:cNvSpPr txBox="1"/>
          <p:nvPr/>
        </p:nvSpPr>
        <p:spPr>
          <a:xfrm>
            <a:off x="20735553" y="9605642"/>
            <a:ext cx="2667000" cy="6465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Utility lines</a:t>
            </a:r>
            <a:endParaRPr sz="3000"/>
          </a:p>
        </p:txBody>
      </p:sp>
      <p:cxnSp>
        <p:nvCxnSpPr>
          <p:cNvPr id="326" name="Google Shape;326;p1"/>
          <p:cNvCxnSpPr/>
          <p:nvPr/>
        </p:nvCxnSpPr>
        <p:spPr>
          <a:xfrm flipH="1">
            <a:off x="19528494" y="10255462"/>
            <a:ext cx="1723500" cy="915000"/>
          </a:xfrm>
          <a:prstGeom prst="straightConnector1">
            <a:avLst/>
          </a:prstGeom>
          <a:noFill/>
          <a:ln w="38100" cap="flat" cmpd="sng">
            <a:solidFill>
              <a:srgbClr val="00FFFF"/>
            </a:solidFill>
            <a:prstDash val="solid"/>
            <a:round/>
            <a:headEnd type="none" w="med" len="med"/>
            <a:tailEnd type="triangle" w="med" len="med"/>
          </a:ln>
        </p:spPr>
      </p:cxnSp>
      <p:cxnSp>
        <p:nvCxnSpPr>
          <p:cNvPr id="327" name="Google Shape;327;p1"/>
          <p:cNvCxnSpPr>
            <a:stCxn id="325" idx="2"/>
          </p:cNvCxnSpPr>
          <p:nvPr/>
        </p:nvCxnSpPr>
        <p:spPr>
          <a:xfrm flipH="1">
            <a:off x="21732753" y="10252142"/>
            <a:ext cx="336300" cy="1602000"/>
          </a:xfrm>
          <a:prstGeom prst="straightConnector1">
            <a:avLst/>
          </a:prstGeom>
          <a:noFill/>
          <a:ln w="38100" cap="flat" cmpd="sng">
            <a:solidFill>
              <a:srgbClr val="00FFFF"/>
            </a:solidFill>
            <a:prstDash val="solid"/>
            <a:round/>
            <a:headEnd type="none" w="med" len="med"/>
            <a:tailEnd type="triangle" w="med" len="med"/>
          </a:ln>
        </p:spPr>
      </p:cxnSp>
      <p:cxnSp>
        <p:nvCxnSpPr>
          <p:cNvPr id="328" name="Google Shape;328;p1"/>
          <p:cNvCxnSpPr>
            <a:stCxn id="325" idx="1"/>
          </p:cNvCxnSpPr>
          <p:nvPr/>
        </p:nvCxnSpPr>
        <p:spPr>
          <a:xfrm rot="10800000">
            <a:off x="19168353" y="9363092"/>
            <a:ext cx="1567200" cy="565800"/>
          </a:xfrm>
          <a:prstGeom prst="straightConnector1">
            <a:avLst/>
          </a:prstGeom>
          <a:noFill/>
          <a:ln w="38100" cap="flat" cmpd="sng">
            <a:solidFill>
              <a:srgbClr val="00FFFF"/>
            </a:solidFill>
            <a:prstDash val="solid"/>
            <a:round/>
            <a:headEnd type="none" w="med" len="med"/>
            <a:tailEnd type="triangle" w="med" len="med"/>
          </a:ln>
        </p:spPr>
      </p:cxnSp>
      <p:sp>
        <p:nvSpPr>
          <p:cNvPr id="329" name="Google Shape;329;p1"/>
          <p:cNvSpPr txBox="1"/>
          <p:nvPr/>
        </p:nvSpPr>
        <p:spPr>
          <a:xfrm>
            <a:off x="14784475" y="8480805"/>
            <a:ext cx="2858400" cy="6465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Transformers</a:t>
            </a:r>
            <a:endParaRPr sz="3000"/>
          </a:p>
        </p:txBody>
      </p:sp>
      <p:cxnSp>
        <p:nvCxnSpPr>
          <p:cNvPr id="330" name="Google Shape;330;p1"/>
          <p:cNvCxnSpPr>
            <a:stCxn id="329" idx="2"/>
          </p:cNvCxnSpPr>
          <p:nvPr/>
        </p:nvCxnSpPr>
        <p:spPr>
          <a:xfrm flipH="1">
            <a:off x="15364375" y="9127305"/>
            <a:ext cx="849300" cy="2532300"/>
          </a:xfrm>
          <a:prstGeom prst="straightConnector1">
            <a:avLst/>
          </a:prstGeom>
          <a:noFill/>
          <a:ln w="38100" cap="flat" cmpd="sng">
            <a:solidFill>
              <a:srgbClr val="9900FF"/>
            </a:solidFill>
            <a:prstDash val="solid"/>
            <a:round/>
            <a:headEnd type="none" w="med" len="med"/>
            <a:tailEnd type="triangle" w="med" len="med"/>
          </a:ln>
        </p:spPr>
      </p:cxnSp>
      <p:cxnSp>
        <p:nvCxnSpPr>
          <p:cNvPr id="331" name="Google Shape;331;p1"/>
          <p:cNvCxnSpPr>
            <a:stCxn id="329" idx="1"/>
          </p:cNvCxnSpPr>
          <p:nvPr/>
        </p:nvCxnSpPr>
        <p:spPr>
          <a:xfrm flipH="1">
            <a:off x="14306275" y="8804055"/>
            <a:ext cx="478200" cy="600"/>
          </a:xfrm>
          <a:prstGeom prst="straightConnector1">
            <a:avLst/>
          </a:prstGeom>
          <a:noFill/>
          <a:ln w="38100" cap="flat" cmpd="sng">
            <a:solidFill>
              <a:srgbClr val="9900FF"/>
            </a:solidFill>
            <a:prstDash val="solid"/>
            <a:round/>
            <a:headEnd type="none" w="med" len="med"/>
            <a:tailEnd type="triangle" w="med" len="med"/>
          </a:ln>
        </p:spPr>
      </p:cxnSp>
      <p:sp>
        <p:nvSpPr>
          <p:cNvPr id="332" name="Google Shape;332;p1"/>
          <p:cNvSpPr txBox="1"/>
          <p:nvPr/>
        </p:nvSpPr>
        <p:spPr>
          <a:xfrm>
            <a:off x="26814275" y="11519525"/>
            <a:ext cx="4191000" cy="6465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Electricity demand</a:t>
            </a:r>
            <a:endParaRPr sz="3000"/>
          </a:p>
        </p:txBody>
      </p:sp>
      <p:cxnSp>
        <p:nvCxnSpPr>
          <p:cNvPr id="333" name="Google Shape;333;p1"/>
          <p:cNvCxnSpPr/>
          <p:nvPr/>
        </p:nvCxnSpPr>
        <p:spPr>
          <a:xfrm rot="10800000" flipH="1">
            <a:off x="29879902" y="10472629"/>
            <a:ext cx="360000" cy="953700"/>
          </a:xfrm>
          <a:prstGeom prst="straightConnector1">
            <a:avLst/>
          </a:prstGeom>
          <a:noFill/>
          <a:ln w="38100" cap="flat" cmpd="sng">
            <a:solidFill>
              <a:srgbClr val="FFFFFF"/>
            </a:solidFill>
            <a:prstDash val="solid"/>
            <a:round/>
            <a:headEnd type="none" w="med" len="med"/>
            <a:tailEnd type="triangle" w="med" len="med"/>
          </a:ln>
        </p:spPr>
      </p:cxnSp>
      <p:sp>
        <p:nvSpPr>
          <p:cNvPr id="334" name="Google Shape;334;p1"/>
          <p:cNvSpPr txBox="1"/>
          <p:nvPr/>
        </p:nvSpPr>
        <p:spPr>
          <a:xfrm>
            <a:off x="11451231" y="5741637"/>
            <a:ext cx="46440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latin typeface="Calibri"/>
                <a:ea typeface="Calibri"/>
                <a:cs typeface="Calibri"/>
                <a:sym typeface="Calibri"/>
              </a:rPr>
              <a:t>Find 480V(3Ø AC) at 1000 kVA+ transformer</a:t>
            </a:r>
            <a:endParaRPr sz="3400">
              <a:latin typeface="Calibri"/>
              <a:ea typeface="Calibri"/>
              <a:cs typeface="Calibri"/>
              <a:sym typeface="Calibri"/>
            </a:endParaRPr>
          </a:p>
        </p:txBody>
      </p:sp>
      <p:sp>
        <p:nvSpPr>
          <p:cNvPr id="335" name="Google Shape;335;p1"/>
          <p:cNvSpPr txBox="1"/>
          <p:nvPr/>
        </p:nvSpPr>
        <p:spPr>
          <a:xfrm>
            <a:off x="16095244" y="5741637"/>
            <a:ext cx="5353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solidFill>
                  <a:schemeClr val="dk1"/>
                </a:solidFill>
                <a:latin typeface="Calibri"/>
                <a:ea typeface="Calibri"/>
                <a:cs typeface="Calibri"/>
                <a:sym typeface="Calibri"/>
              </a:rPr>
              <a:t>Locate building associated with transformer</a:t>
            </a:r>
            <a:endParaRPr sz="3400">
              <a:solidFill>
                <a:schemeClr val="dk1"/>
              </a:solidFill>
              <a:latin typeface="Calibri"/>
              <a:ea typeface="Calibri"/>
              <a:cs typeface="Calibri"/>
              <a:sym typeface="Calibri"/>
            </a:endParaRPr>
          </a:p>
        </p:txBody>
      </p:sp>
      <p:sp>
        <p:nvSpPr>
          <p:cNvPr id="336" name="Google Shape;336;p1"/>
          <p:cNvSpPr txBox="1"/>
          <p:nvPr/>
        </p:nvSpPr>
        <p:spPr>
          <a:xfrm>
            <a:off x="21448731" y="5298987"/>
            <a:ext cx="64206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solidFill>
                  <a:schemeClr val="dk1"/>
                </a:solidFill>
                <a:latin typeface="Calibri"/>
                <a:ea typeface="Calibri"/>
                <a:cs typeface="Calibri"/>
                <a:sym typeface="Calibri"/>
              </a:rPr>
              <a:t>Confirm buildings served</a:t>
            </a:r>
            <a:endParaRPr sz="3400">
              <a:solidFill>
                <a:schemeClr val="dk1"/>
              </a:solidFill>
              <a:latin typeface="Calibri"/>
              <a:ea typeface="Calibri"/>
              <a:cs typeface="Calibri"/>
              <a:sym typeface="Calibri"/>
            </a:endParaRPr>
          </a:p>
          <a:p>
            <a:pPr marL="0" lvl="0" indent="0" algn="l" rtl="0">
              <a:spcBef>
                <a:spcPts val="0"/>
              </a:spcBef>
              <a:spcAft>
                <a:spcPts val="0"/>
              </a:spcAft>
              <a:buNone/>
            </a:pPr>
            <a:r>
              <a:rPr lang="en-US" sz="3400">
                <a:solidFill>
                  <a:schemeClr val="dk1"/>
                </a:solidFill>
                <a:latin typeface="Calibri"/>
                <a:ea typeface="Calibri"/>
                <a:cs typeface="Calibri"/>
                <a:sym typeface="Calibri"/>
              </a:rPr>
              <a:t>Avoids underground utilities?</a:t>
            </a:r>
            <a:endParaRPr sz="3400">
              <a:solidFill>
                <a:schemeClr val="dk1"/>
              </a:solidFill>
              <a:latin typeface="Calibri"/>
              <a:ea typeface="Calibri"/>
              <a:cs typeface="Calibri"/>
              <a:sym typeface="Calibri"/>
            </a:endParaRPr>
          </a:p>
          <a:p>
            <a:pPr marL="0" lvl="0" indent="0" algn="l" rtl="0">
              <a:spcBef>
                <a:spcPts val="0"/>
              </a:spcBef>
              <a:spcAft>
                <a:spcPts val="0"/>
              </a:spcAft>
              <a:buNone/>
            </a:pPr>
            <a:r>
              <a:rPr lang="en-US" sz="3400">
                <a:solidFill>
                  <a:schemeClr val="dk1"/>
                </a:solidFill>
                <a:latin typeface="Calibri"/>
                <a:ea typeface="Calibri"/>
                <a:cs typeface="Calibri"/>
                <a:sym typeface="Calibri"/>
              </a:rPr>
              <a:t>Is there enough physical space?</a:t>
            </a:r>
            <a:endParaRPr sz="3400"/>
          </a:p>
        </p:txBody>
      </p:sp>
      <p:sp>
        <p:nvSpPr>
          <p:cNvPr id="337" name="Google Shape;337;p1"/>
          <p:cNvSpPr txBox="1"/>
          <p:nvPr/>
        </p:nvSpPr>
        <p:spPr>
          <a:xfrm>
            <a:off x="27591275" y="5298988"/>
            <a:ext cx="60432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solidFill>
                  <a:schemeClr val="dk1"/>
                </a:solidFill>
                <a:latin typeface="Calibri"/>
                <a:ea typeface="Calibri"/>
                <a:cs typeface="Calibri"/>
                <a:sym typeface="Calibri"/>
              </a:rPr>
              <a:t>Investigate building load</a:t>
            </a:r>
            <a:endParaRPr sz="3400">
              <a:solidFill>
                <a:schemeClr val="dk1"/>
              </a:solidFill>
              <a:latin typeface="Calibri"/>
              <a:ea typeface="Calibri"/>
              <a:cs typeface="Calibri"/>
              <a:sym typeface="Calibri"/>
            </a:endParaRPr>
          </a:p>
          <a:p>
            <a:pPr marL="0" lvl="0" indent="0" algn="l" rtl="0">
              <a:spcBef>
                <a:spcPts val="0"/>
              </a:spcBef>
              <a:spcAft>
                <a:spcPts val="0"/>
              </a:spcAft>
              <a:buNone/>
            </a:pPr>
            <a:r>
              <a:rPr lang="en-US" sz="3400">
                <a:solidFill>
                  <a:schemeClr val="dk1"/>
                </a:solidFill>
                <a:latin typeface="Calibri"/>
                <a:ea typeface="Calibri"/>
                <a:cs typeface="Calibri"/>
                <a:sym typeface="Calibri"/>
              </a:rPr>
              <a:t>Calculate remaining availability</a:t>
            </a:r>
            <a:endParaRPr sz="3400"/>
          </a:p>
        </p:txBody>
      </p:sp>
      <p:cxnSp>
        <p:nvCxnSpPr>
          <p:cNvPr id="338" name="Google Shape;338;p1"/>
          <p:cNvCxnSpPr>
            <a:stCxn id="318" idx="3"/>
            <a:endCxn id="319" idx="1"/>
          </p:cNvCxnSpPr>
          <p:nvPr/>
        </p:nvCxnSpPr>
        <p:spPr>
          <a:xfrm>
            <a:off x="14132869" y="7663062"/>
            <a:ext cx="2565300" cy="0"/>
          </a:xfrm>
          <a:prstGeom prst="straightConnector1">
            <a:avLst/>
          </a:prstGeom>
          <a:noFill/>
          <a:ln w="38100" cap="flat" cmpd="sng">
            <a:solidFill>
              <a:schemeClr val="dk2"/>
            </a:solidFill>
            <a:prstDash val="solid"/>
            <a:round/>
            <a:headEnd type="none" w="med" len="med"/>
            <a:tailEnd type="triangle" w="med" len="med"/>
          </a:ln>
        </p:spPr>
      </p:cxnSp>
      <p:cxnSp>
        <p:nvCxnSpPr>
          <p:cNvPr id="339" name="Google Shape;339;p1"/>
          <p:cNvCxnSpPr>
            <a:stCxn id="319" idx="3"/>
            <a:endCxn id="320" idx="1"/>
          </p:cNvCxnSpPr>
          <p:nvPr/>
        </p:nvCxnSpPr>
        <p:spPr>
          <a:xfrm>
            <a:off x="18648606" y="7663062"/>
            <a:ext cx="2565300" cy="0"/>
          </a:xfrm>
          <a:prstGeom prst="straightConnector1">
            <a:avLst/>
          </a:prstGeom>
          <a:noFill/>
          <a:ln w="38100" cap="flat" cmpd="sng">
            <a:solidFill>
              <a:schemeClr val="dk2"/>
            </a:solidFill>
            <a:prstDash val="solid"/>
            <a:round/>
            <a:headEnd type="none" w="med" len="med"/>
            <a:tailEnd type="triangle" w="med" len="med"/>
          </a:ln>
        </p:spPr>
      </p:cxnSp>
      <p:cxnSp>
        <p:nvCxnSpPr>
          <p:cNvPr id="340" name="Google Shape;340;p1"/>
          <p:cNvCxnSpPr>
            <a:stCxn id="320" idx="3"/>
            <a:endCxn id="321" idx="1"/>
          </p:cNvCxnSpPr>
          <p:nvPr/>
        </p:nvCxnSpPr>
        <p:spPr>
          <a:xfrm>
            <a:off x="23164319" y="7663062"/>
            <a:ext cx="2724300" cy="0"/>
          </a:xfrm>
          <a:prstGeom prst="straightConnector1">
            <a:avLst/>
          </a:prstGeom>
          <a:noFill/>
          <a:ln w="38100" cap="flat" cmpd="sng">
            <a:solidFill>
              <a:schemeClr val="dk2"/>
            </a:solidFill>
            <a:prstDash val="solid"/>
            <a:round/>
            <a:headEnd type="none" w="med" len="med"/>
            <a:tailEnd type="triangle" w="med" len="med"/>
          </a:ln>
        </p:spPr>
      </p:cxnSp>
      <p:cxnSp>
        <p:nvCxnSpPr>
          <p:cNvPr id="341" name="Google Shape;341;p1"/>
          <p:cNvCxnSpPr/>
          <p:nvPr/>
        </p:nvCxnSpPr>
        <p:spPr>
          <a:xfrm rot="10800000" flipH="1">
            <a:off x="27873060" y="7659666"/>
            <a:ext cx="3970800" cy="6600"/>
          </a:xfrm>
          <a:prstGeom prst="straightConnector1">
            <a:avLst/>
          </a:prstGeom>
          <a:noFill/>
          <a:ln w="38100" cap="flat" cmpd="sng">
            <a:solidFill>
              <a:schemeClr val="dk2"/>
            </a:solidFill>
            <a:prstDash val="solid"/>
            <a:round/>
            <a:headEnd type="none" w="med" len="med"/>
            <a:tailEnd type="triangle" w="med" len="med"/>
          </a:ln>
        </p:spPr>
      </p:cxnSp>
      <p:sp>
        <p:nvSpPr>
          <p:cNvPr id="342" name="Google Shape;342;p1"/>
          <p:cNvSpPr txBox="1"/>
          <p:nvPr/>
        </p:nvSpPr>
        <p:spPr>
          <a:xfrm>
            <a:off x="11858881" y="12971674"/>
            <a:ext cx="7860300" cy="22329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a:latin typeface="Calibri"/>
                <a:ea typeface="Calibri"/>
                <a:cs typeface="Calibri"/>
                <a:sym typeface="Calibri"/>
              </a:rPr>
              <a:t>Order of Preference:</a:t>
            </a:r>
            <a:endParaRPr sz="3200" b="1">
              <a:latin typeface="Calibri"/>
              <a:ea typeface="Calibri"/>
              <a:cs typeface="Calibri"/>
              <a:sym typeface="Calibri"/>
            </a:endParaRPr>
          </a:p>
          <a:p>
            <a:pPr marL="0" lvl="0" indent="0" algn="l" rtl="0">
              <a:spcBef>
                <a:spcPts val="0"/>
              </a:spcBef>
              <a:spcAft>
                <a:spcPts val="0"/>
              </a:spcAft>
              <a:buNone/>
            </a:pPr>
            <a:r>
              <a:rPr lang="en-US" sz="3200">
                <a:latin typeface="Calibri"/>
                <a:ea typeface="Calibri"/>
                <a:cs typeface="Calibri"/>
                <a:sym typeface="Calibri"/>
              </a:rPr>
              <a:t>1) One building for a transformer</a:t>
            </a:r>
            <a:endParaRPr sz="3200">
              <a:latin typeface="Calibri"/>
              <a:ea typeface="Calibri"/>
              <a:cs typeface="Calibri"/>
              <a:sym typeface="Calibri"/>
            </a:endParaRPr>
          </a:p>
          <a:p>
            <a:pPr marL="0" lvl="0" indent="0" algn="l" rtl="0">
              <a:spcBef>
                <a:spcPts val="0"/>
              </a:spcBef>
              <a:spcAft>
                <a:spcPts val="0"/>
              </a:spcAft>
              <a:buNone/>
            </a:pPr>
            <a:r>
              <a:rPr lang="en-US" sz="3200">
                <a:latin typeface="Calibri"/>
                <a:ea typeface="Calibri"/>
                <a:cs typeface="Calibri"/>
                <a:sym typeface="Calibri"/>
              </a:rPr>
              <a:t>2) Several buildings for a transformer</a:t>
            </a:r>
            <a:endParaRPr sz="3200">
              <a:latin typeface="Calibri"/>
              <a:ea typeface="Calibri"/>
              <a:cs typeface="Calibri"/>
              <a:sym typeface="Calibri"/>
            </a:endParaRPr>
          </a:p>
          <a:p>
            <a:pPr marL="0" lvl="0" indent="0" algn="l" rtl="0">
              <a:spcBef>
                <a:spcPts val="0"/>
              </a:spcBef>
              <a:spcAft>
                <a:spcPts val="0"/>
              </a:spcAft>
              <a:buNone/>
            </a:pPr>
            <a:r>
              <a:rPr lang="en-US" sz="3200">
                <a:latin typeface="Calibri"/>
                <a:ea typeface="Calibri"/>
                <a:cs typeface="Calibri"/>
                <a:sym typeface="Calibri"/>
              </a:rPr>
              <a:t>3) Building(s) served by multiple transformers</a:t>
            </a:r>
            <a:endParaRPr sz="3200">
              <a:latin typeface="Calibri"/>
              <a:ea typeface="Calibri"/>
              <a:cs typeface="Calibri"/>
              <a:sym typeface="Calibri"/>
            </a:endParaRPr>
          </a:p>
        </p:txBody>
      </p:sp>
      <p:sp>
        <p:nvSpPr>
          <p:cNvPr id="343" name="Google Shape;343;p1"/>
          <p:cNvSpPr txBox="1"/>
          <p:nvPr/>
        </p:nvSpPr>
        <p:spPr>
          <a:xfrm>
            <a:off x="19890675" y="12959488"/>
            <a:ext cx="6131100" cy="104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latin typeface="Calibri"/>
                <a:ea typeface="Calibri"/>
                <a:cs typeface="Calibri"/>
                <a:sym typeface="Calibri"/>
              </a:rPr>
              <a:t>If no space for BESS, then transformer cannot be considered</a:t>
            </a:r>
            <a:endParaRPr sz="3200">
              <a:latin typeface="Calibri"/>
              <a:ea typeface="Calibri"/>
              <a:cs typeface="Calibri"/>
              <a:sym typeface="Calibri"/>
            </a:endParaRPr>
          </a:p>
        </p:txBody>
      </p:sp>
      <p:sp>
        <p:nvSpPr>
          <p:cNvPr id="344" name="Google Shape;344;p1"/>
          <p:cNvSpPr txBox="1"/>
          <p:nvPr/>
        </p:nvSpPr>
        <p:spPr>
          <a:xfrm>
            <a:off x="19890675" y="14076075"/>
            <a:ext cx="7453800" cy="96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latin typeface="Calibri"/>
                <a:ea typeface="Calibri"/>
                <a:cs typeface="Calibri"/>
                <a:sym typeface="Calibri"/>
              </a:rPr>
              <a:t>If underground utilities present, then further investigation is needed</a:t>
            </a:r>
            <a:endParaRPr sz="3200">
              <a:latin typeface="Calibri"/>
              <a:ea typeface="Calibri"/>
              <a:cs typeface="Calibri"/>
              <a:sym typeface="Calibri"/>
            </a:endParaRPr>
          </a:p>
        </p:txBody>
      </p:sp>
      <p:sp>
        <p:nvSpPr>
          <p:cNvPr id="345" name="Google Shape;345;p1"/>
          <p:cNvSpPr txBox="1"/>
          <p:nvPr/>
        </p:nvSpPr>
        <p:spPr>
          <a:xfrm>
            <a:off x="26731850" y="12908613"/>
            <a:ext cx="6656100" cy="104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latin typeface="Calibri"/>
                <a:ea typeface="Calibri"/>
                <a:cs typeface="Calibri"/>
                <a:sym typeface="Calibri"/>
              </a:rPr>
              <a:t>If not enough availability, then transformer cannot be considered</a:t>
            </a:r>
            <a:endParaRPr sz="3200">
              <a:latin typeface="Calibri"/>
              <a:ea typeface="Calibri"/>
              <a:cs typeface="Calibri"/>
              <a:sym typeface="Calibri"/>
            </a:endParaRPr>
          </a:p>
        </p:txBody>
      </p:sp>
      <p:sp>
        <p:nvSpPr>
          <p:cNvPr id="346" name="Google Shape;346;p1"/>
          <p:cNvSpPr txBox="1"/>
          <p:nvPr/>
        </p:nvSpPr>
        <p:spPr>
          <a:xfrm>
            <a:off x="23727125" y="7053688"/>
            <a:ext cx="884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424242"/>
                </a:solidFill>
                <a:latin typeface="Calibri"/>
                <a:ea typeface="Calibri"/>
                <a:cs typeface="Calibri"/>
                <a:sym typeface="Calibri"/>
              </a:rPr>
              <a:t>YES</a:t>
            </a:r>
            <a:endParaRPr sz="3000"/>
          </a:p>
        </p:txBody>
      </p:sp>
      <p:sp>
        <p:nvSpPr>
          <p:cNvPr id="347" name="Google Shape;347;p1"/>
          <p:cNvSpPr txBox="1"/>
          <p:nvPr/>
        </p:nvSpPr>
        <p:spPr>
          <a:xfrm>
            <a:off x="27517375" y="6668475"/>
            <a:ext cx="4826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424242"/>
                </a:solidFill>
                <a:latin typeface="Calibri"/>
                <a:ea typeface="Calibri"/>
                <a:cs typeface="Calibri"/>
                <a:sym typeface="Calibri"/>
              </a:rPr>
              <a:t>Nameplate kVA - Building Load &gt; 500 kVA</a:t>
            </a:r>
            <a:endParaRPr sz="3000" b="1">
              <a:solidFill>
                <a:srgbClr val="424242"/>
              </a:solidFill>
              <a:latin typeface="Calibri"/>
              <a:ea typeface="Calibri"/>
              <a:cs typeface="Calibri"/>
              <a:sym typeface="Calibri"/>
            </a:endParaRPr>
          </a:p>
        </p:txBody>
      </p:sp>
      <p:sp>
        <p:nvSpPr>
          <p:cNvPr id="348" name="Google Shape;348;p1"/>
          <p:cNvSpPr txBox="1"/>
          <p:nvPr/>
        </p:nvSpPr>
        <p:spPr>
          <a:xfrm>
            <a:off x="32099688" y="6859150"/>
            <a:ext cx="1435800" cy="129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Calibri"/>
                <a:ea typeface="Calibri"/>
                <a:cs typeface="Calibri"/>
                <a:sym typeface="Calibri"/>
              </a:rPr>
              <a:t>Good Site</a:t>
            </a:r>
            <a:endParaRPr sz="3600" b="1">
              <a:latin typeface="Calibri"/>
              <a:ea typeface="Calibri"/>
              <a:cs typeface="Calibri"/>
              <a:sym typeface="Calibri"/>
            </a:endParaRPr>
          </a:p>
        </p:txBody>
      </p:sp>
      <p:sp>
        <p:nvSpPr>
          <p:cNvPr id="349" name="Google Shape;349;p1"/>
          <p:cNvSpPr/>
          <p:nvPr/>
        </p:nvSpPr>
        <p:spPr>
          <a:xfrm>
            <a:off x="32051375" y="6704663"/>
            <a:ext cx="1644300" cy="16020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
          <p:cNvSpPr txBox="1"/>
          <p:nvPr/>
        </p:nvSpPr>
        <p:spPr>
          <a:xfrm>
            <a:off x="42822575" y="17936851"/>
            <a:ext cx="849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latin typeface="Calibri"/>
                <a:ea typeface="Calibri"/>
                <a:cs typeface="Calibri"/>
                <a:sym typeface="Calibri"/>
              </a:rPr>
              <a:t>[3]</a:t>
            </a:r>
            <a:endParaRPr sz="2600" b="1">
              <a:latin typeface="Calibri"/>
              <a:ea typeface="Calibri"/>
              <a:cs typeface="Calibri"/>
              <a:sym typeface="Calibri"/>
            </a:endParaRPr>
          </a:p>
        </p:txBody>
      </p:sp>
      <p:sp>
        <p:nvSpPr>
          <p:cNvPr id="351" name="Google Shape;351;p1"/>
          <p:cNvSpPr txBox="1"/>
          <p:nvPr/>
        </p:nvSpPr>
        <p:spPr>
          <a:xfrm>
            <a:off x="11708338" y="32272313"/>
            <a:ext cx="849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latin typeface="Calibri"/>
                <a:ea typeface="Calibri"/>
                <a:cs typeface="Calibri"/>
                <a:sym typeface="Calibri"/>
              </a:rPr>
              <a:t>[3]</a:t>
            </a:r>
            <a:endParaRPr sz="2600" b="1">
              <a:latin typeface="Calibri"/>
              <a:ea typeface="Calibri"/>
              <a:cs typeface="Calibri"/>
              <a:sym typeface="Calibri"/>
            </a:endParaRPr>
          </a:p>
          <a:p>
            <a:pPr marL="0" lvl="0" indent="0" algn="l" rtl="0">
              <a:spcBef>
                <a:spcPts val="0"/>
              </a:spcBef>
              <a:spcAft>
                <a:spcPts val="0"/>
              </a:spcAft>
              <a:buNone/>
            </a:pPr>
            <a:endParaRPr sz="2600" b="1">
              <a:latin typeface="Calibri"/>
              <a:ea typeface="Calibri"/>
              <a:cs typeface="Calibri"/>
              <a:sym typeface="Calibri"/>
            </a:endParaRPr>
          </a:p>
        </p:txBody>
      </p:sp>
      <p:sp>
        <p:nvSpPr>
          <p:cNvPr id="352" name="Google Shape;352;p1"/>
          <p:cNvSpPr txBox="1"/>
          <p:nvPr/>
        </p:nvSpPr>
        <p:spPr>
          <a:xfrm>
            <a:off x="23421188" y="32272313"/>
            <a:ext cx="849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latin typeface="Calibri"/>
                <a:ea typeface="Calibri"/>
                <a:cs typeface="Calibri"/>
                <a:sym typeface="Calibri"/>
              </a:rPr>
              <a:t>[2]</a:t>
            </a:r>
            <a:endParaRPr sz="2600" b="1">
              <a:latin typeface="Calibri"/>
              <a:ea typeface="Calibri"/>
              <a:cs typeface="Calibri"/>
              <a:sym typeface="Calibri"/>
            </a:endParaRPr>
          </a:p>
          <a:p>
            <a:pPr marL="0" lvl="0" indent="0" algn="l" rtl="0">
              <a:spcBef>
                <a:spcPts val="0"/>
              </a:spcBef>
              <a:spcAft>
                <a:spcPts val="0"/>
              </a:spcAft>
              <a:buNone/>
            </a:pPr>
            <a:endParaRPr sz="26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C-STEM</dc:creator>
  <cp:lastModifiedBy>Billy Evans</cp:lastModifiedBy>
  <cp:revision>1</cp:revision>
  <dcterms:created xsi:type="dcterms:W3CDTF">2017-09-17T18:10:37Z</dcterms:created>
  <dcterms:modified xsi:type="dcterms:W3CDTF">2023-06-08T04:32:37Z</dcterms:modified>
</cp:coreProperties>
</file>