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66"/>
    <p:restoredTop sz="94218"/>
  </p:normalViewPr>
  <p:slideViewPr>
    <p:cSldViewPr snapToGrid="0">
      <p:cViewPr varScale="1">
        <p:scale>
          <a:sx n="98" d="100"/>
          <a:sy n="98" d="100"/>
        </p:scale>
        <p:origin x="512"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oyota.com/rav4/?srchid=sea:Model_RAV4_SET_US:GOOGLE:Toyota_RAV4_Gallery_Ads_EXACT::&amp;gclsrc=aw.ds&amp;&amp;gclid=CjwKCAjwztL2BRATEiwAvnALcniOBdSv5AwOo6kn97cWucEMyoT3cMoNfsAI8bufvljZs9sxxWPqaRoC5H0QAvD_BwE&amp;gclsrc=aw.ds" TargetMode="External"/><Relationship Id="rId4" Type="http://schemas.openxmlformats.org/officeDocument/2006/relationships/hyperlink" Target="https://pressroom.toyota.com/toyota-revs-up-lineup-with-new-302-horsepower-rav4-prime/" TargetMode="External"/><Relationship Id="rId5" Type="http://schemas.openxmlformats.org/officeDocument/2006/relationships/hyperlink" Target="https://www.hyundaiusa.com/us/en/build/#/368"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ueleconomy.gov/feg/taxevb.shtml" TargetMode="External"/><Relationship Id="rId4" Type="http://schemas.openxmlformats.org/officeDocument/2006/relationships/hyperlink" Target="https://cleanvehiclerebate.org/eng" TargetMode="External"/><Relationship Id="rId5" Type="http://schemas.openxmlformats.org/officeDocument/2006/relationships/hyperlink" Target="https://www.chrysler.com/pacifica/hybrid.html"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2.arb.ca.gov/ghg-inventory-data" TargetMode="External"/><Relationship Id="rId4" Type="http://schemas.openxmlformats.org/officeDocument/2006/relationships/hyperlink" Target="http://doi.org/10.17605/OSF.IO/HNPUJ"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cars.com/research/compare/?vehicles=chevrolet-bolt_ev-2020,chevrolet-volt-201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5fe34451b_0_1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85fe34451b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Instructions: 7-8 min total (10 min max), be creative, scored on: quality of presentation (clarity, organization and citations), methodology/analysis, and results, discussion and recommendation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60b2d81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860b2d81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UC Davis has made significant progress to decarbonize its electrical supply, with 89% of total generation coming from low-carbon sources in difference from State grid, which is still over half is fossil-based. That presents University a remarkable opportunity to decarbonize its light-duty fleet via electrification</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5fe34451b_0_78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85fe34451b_0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second case study we evaluated was between the 2020 Conventional RAV4, the 2021 RAV4 Prime, and the Hyundai Kona Electric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5fe34451b_0_2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5fe34451b_0_2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comparing the 2020 Conventional RAV4 as campus currently owns and has data on it. The RAV4 Prime is a soon to be released, PHEV alternative, and the Hyundai Kona is a comparable electric alternative to the conventional RAV 4. </a:t>
            </a:r>
            <a:endParaRPr/>
          </a:p>
          <a:p>
            <a:pPr marL="0" lvl="0" indent="0" algn="l" rtl="0">
              <a:spcBef>
                <a:spcPts val="0"/>
              </a:spcBef>
              <a:spcAft>
                <a:spcPts val="0"/>
              </a:spcAft>
              <a:buNone/>
            </a:pPr>
            <a:endParaRPr/>
          </a:p>
          <a:p>
            <a:pPr marL="0" lvl="0" indent="0" algn="l" rtl="0">
              <a:spcBef>
                <a:spcPts val="0"/>
              </a:spcBef>
              <a:spcAft>
                <a:spcPts val="0"/>
              </a:spcAft>
              <a:buNone/>
            </a:pPr>
            <a:r>
              <a:rPr lang="en"/>
              <a:t>One key difference is the range of the vehicles. While the average daily travel for this vehicle group is extremely manageable, this car is sometimes used for longer distanced trips. </a:t>
            </a:r>
            <a:endParaRPr/>
          </a:p>
          <a:p>
            <a:pPr marL="0" lvl="0" indent="0" algn="l" rtl="0">
              <a:spcBef>
                <a:spcPts val="0"/>
              </a:spcBef>
              <a:spcAft>
                <a:spcPts val="0"/>
              </a:spcAft>
              <a:buNone/>
            </a:pPr>
            <a:endParaRPr/>
          </a:p>
          <a:p>
            <a:pPr marL="0" lvl="0" indent="0" algn="l" rtl="0">
              <a:spcBef>
                <a:spcPts val="0"/>
              </a:spcBef>
              <a:spcAft>
                <a:spcPts val="0"/>
              </a:spcAft>
              <a:buNone/>
            </a:pPr>
            <a:r>
              <a:rPr lang="en"/>
              <a:t>October data from fleet showed that 4 of the 9 trips taken by the Conventional RAV4 exceeded the range of the Kona. This can be adjusted for by stopping for a quick charge or moving those trips to current fleet vehicles with greater range.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D9D9D9"/>
                </a:solidFill>
              </a:rPr>
              <a:t>The range is 258 mi but the additional trips mileage is 277.8, 60 days per year? (that just over 15% of the days per year)</a:t>
            </a:r>
            <a:endParaRPr>
              <a:solidFill>
                <a:srgbClr val="D9D9D9"/>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D9D9D9"/>
                </a:solidFill>
              </a:rPr>
              <a:t>Toyota RAV4: </a:t>
            </a:r>
            <a:r>
              <a:rPr lang="en" u="sng">
                <a:solidFill>
                  <a:srgbClr val="D9D9D9"/>
                </a:solidFill>
                <a:hlinkClick r:id="rId3"/>
              </a:rPr>
              <a:t>https://www.toyota.com/rav4/?srchid=sea:Model_RAV4_SET_US:GOOGLE:Toyota_RAV4_Gallery_Ads_EXACT::&amp;gclsrc=aw.ds&amp;&amp;gclid=CjwKCAjwztL2BRATEiwAvnALcniOBdSv5AwOo6kn97cWucEMyoT3cMoNfsAI8bufvljZs9sxxWPqaRoC5H0QAvD_BwE&amp;gclsrc=aw.ds</a:t>
            </a:r>
            <a:r>
              <a:rPr lang="en">
                <a:solidFill>
                  <a:srgbClr val="D9D9D9"/>
                </a:solidFill>
              </a:rPr>
              <a:t> </a:t>
            </a:r>
            <a:endParaRPr>
              <a:solidFill>
                <a:srgbClr val="D9D9D9"/>
              </a:solidFill>
            </a:endParaRPr>
          </a:p>
          <a:p>
            <a:pPr marL="0" lvl="0" indent="0" algn="l" rtl="0">
              <a:spcBef>
                <a:spcPts val="0"/>
              </a:spcBef>
              <a:spcAft>
                <a:spcPts val="0"/>
              </a:spcAft>
              <a:buNone/>
            </a:pPr>
            <a:r>
              <a:rPr lang="en">
                <a:solidFill>
                  <a:srgbClr val="D9D9D9"/>
                </a:solidFill>
              </a:rPr>
              <a:t>RAV4 Prime: </a:t>
            </a:r>
            <a:r>
              <a:rPr lang="en" u="sng">
                <a:solidFill>
                  <a:srgbClr val="D9D9D9"/>
                </a:solidFill>
                <a:hlinkClick r:id="rId4"/>
              </a:rPr>
              <a:t>https://pressroom.toyota.com/toyota-revs-up-lineup-with-new-302-horsepower-rav4-prime/</a:t>
            </a:r>
            <a:r>
              <a:rPr lang="en">
                <a:solidFill>
                  <a:srgbClr val="D9D9D9"/>
                </a:solidFill>
              </a:rPr>
              <a:t>  </a:t>
            </a:r>
            <a:endParaRPr>
              <a:solidFill>
                <a:srgbClr val="D9D9D9"/>
              </a:solidFill>
            </a:endParaRPr>
          </a:p>
          <a:p>
            <a:pPr marL="0" lvl="0" indent="0" algn="l" rtl="0">
              <a:spcBef>
                <a:spcPts val="0"/>
              </a:spcBef>
              <a:spcAft>
                <a:spcPts val="0"/>
              </a:spcAft>
              <a:buNone/>
            </a:pPr>
            <a:r>
              <a:rPr lang="en">
                <a:solidFill>
                  <a:srgbClr val="D9D9D9"/>
                </a:solidFill>
              </a:rPr>
              <a:t>Hyundai Kona Electric 2020: </a:t>
            </a:r>
            <a:r>
              <a:rPr lang="en" u="sng">
                <a:solidFill>
                  <a:srgbClr val="D9D9D9"/>
                </a:solidFill>
                <a:hlinkClick r:id="rId5"/>
              </a:rPr>
              <a:t>https://www.hyundaiusa.com/us/en/build/#/368</a:t>
            </a:r>
            <a:r>
              <a:rPr lang="en">
                <a:solidFill>
                  <a:srgbClr val="D9D9D9"/>
                </a:solidFill>
              </a:rPr>
              <a:t> </a:t>
            </a:r>
            <a:endParaRPr>
              <a:solidFill>
                <a:srgbClr val="D9D9D9"/>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5fe34451b_0_23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85fe34451b_0_2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you can see the Total Cost of Ownership and the GHG emissions from each vehicle. The Hyundai Kona 2020, the electric vehicle of the bunch proved to be the least expensive and drastically lowered GHG emissions. </a:t>
            </a:r>
            <a:endParaRPr/>
          </a:p>
          <a:p>
            <a:pPr marL="0" lvl="0" indent="0" algn="l" rtl="0">
              <a:spcBef>
                <a:spcPts val="0"/>
              </a:spcBef>
              <a:spcAft>
                <a:spcPts val="0"/>
              </a:spcAft>
              <a:buNone/>
            </a:pPr>
            <a:endParaRPr>
              <a:solidFill>
                <a:srgbClr val="D9D9D9"/>
              </a:solidFill>
            </a:endParaRPr>
          </a:p>
          <a:p>
            <a:pPr marL="0" lvl="0" indent="0" algn="l" rtl="0">
              <a:spcBef>
                <a:spcPts val="0"/>
              </a:spcBef>
              <a:spcAft>
                <a:spcPts val="0"/>
              </a:spcAft>
              <a:buNone/>
            </a:pPr>
            <a:r>
              <a:rPr lang="en">
                <a:solidFill>
                  <a:srgbClr val="D9D9D9"/>
                </a:solidFill>
              </a:rPr>
              <a:t>Considering both categories, the electric vehicle, the Hyundai Kona, is the one we would recommend. </a:t>
            </a:r>
            <a:endParaRPr>
              <a:solidFill>
                <a:srgbClr val="D9D9D9"/>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61d5ada16_0_4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861d5ada1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Our final comparison is between the 2020 Chrysler Pacifica and the 2020 Chrysler Pacifica PHEV</a:t>
            </a:r>
            <a:endParaRPr/>
          </a:p>
          <a:p>
            <a:pPr marL="457200" lvl="0" indent="-298450" algn="l" rtl="0">
              <a:spcBef>
                <a:spcPts val="0"/>
              </a:spcBef>
              <a:spcAft>
                <a:spcPts val="0"/>
              </a:spcAft>
              <a:buSzPts val="1100"/>
              <a:buChar char="●"/>
            </a:pPr>
            <a:r>
              <a:rPr lang="en"/>
              <a:t>We chose these as an example for campus mini vans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61d5ada16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61d5ada1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Chrysler Pacifica begins with a lower MSRP and after inputting related campus fleet data, it was still the cheaper option (the PHEV MSRP is $8,500 more than the regular vehicle)</a:t>
            </a:r>
            <a:endParaRPr/>
          </a:p>
          <a:p>
            <a:pPr marL="457200" lvl="0" indent="-298450" algn="l" rtl="0">
              <a:spcBef>
                <a:spcPts val="0"/>
              </a:spcBef>
              <a:spcAft>
                <a:spcPts val="0"/>
              </a:spcAft>
              <a:buSzPts val="1100"/>
              <a:buChar char="●"/>
            </a:pPr>
            <a:r>
              <a:rPr lang="en"/>
              <a:t>This was in part due to the low daily mileage on this type of vehicle. </a:t>
            </a:r>
            <a:endParaRPr/>
          </a:p>
          <a:p>
            <a:pPr marL="457200" lvl="0" indent="-298450" algn="l" rtl="0">
              <a:spcBef>
                <a:spcPts val="0"/>
              </a:spcBef>
              <a:spcAft>
                <a:spcPts val="0"/>
              </a:spcAft>
              <a:buSzPts val="1100"/>
              <a:buChar char="●"/>
            </a:pPr>
            <a:r>
              <a:rPr lang="en"/>
              <a:t>Campus vans only drive an average of 20 miles per day, and are used half the days in a week. The regular Pacifica cost $0.05 more per mile than the plug in. (If the annual distance traveled for this vehicle increased, the PHEV may become the cheaper option.)</a:t>
            </a:r>
            <a:endParaRPr/>
          </a:p>
          <a:p>
            <a:pPr marL="457200" lvl="0" indent="-298450" algn="l" rtl="0">
              <a:spcBef>
                <a:spcPts val="0"/>
              </a:spcBef>
              <a:spcAft>
                <a:spcPts val="0"/>
              </a:spcAft>
              <a:buSzPts val="1100"/>
              <a:buChar char="●"/>
            </a:pPr>
            <a:r>
              <a:rPr lang="en"/>
              <a:t>Even with low daily mileage, the PHEV results in lower than 50% GHG emissions compared to the regular vehicle. </a:t>
            </a:r>
            <a:endParaRPr/>
          </a:p>
          <a:p>
            <a:pPr marL="457200" lvl="0" indent="-298450" algn="l" rtl="0">
              <a:spcBef>
                <a:spcPts val="0"/>
              </a:spcBef>
              <a:spcAft>
                <a:spcPts val="0"/>
              </a:spcAft>
              <a:buSzPts val="1100"/>
              <a:buChar char="●"/>
            </a:pPr>
            <a:r>
              <a:rPr lang="en"/>
              <a:t>Lastly, federal and state tax credits can greatly reduce the cost of the PHEV. If the $7,500 federal tax credit and the $1000 state tax credit were applied, the PHEV would become cheaper than the regular pacifica. (becoming $36,812). </a:t>
            </a:r>
            <a:endParaRPr/>
          </a:p>
          <a:p>
            <a:pPr marL="457200" lvl="0" indent="-298450" algn="l" rtl="0">
              <a:spcBef>
                <a:spcPts val="0"/>
              </a:spcBef>
              <a:spcAft>
                <a:spcPts val="0"/>
              </a:spcAft>
              <a:buClr>
                <a:srgbClr val="D9D9D9"/>
              </a:buClr>
              <a:buSzPts val="1100"/>
              <a:buChar char="●"/>
            </a:pPr>
            <a:r>
              <a:rPr lang="en">
                <a:solidFill>
                  <a:srgbClr val="D9D9D9"/>
                </a:solidFill>
              </a:rPr>
              <a:t>Currently there is a </a:t>
            </a:r>
            <a:r>
              <a:rPr lang="en" u="sng">
                <a:solidFill>
                  <a:srgbClr val="D9D9D9"/>
                </a:solidFill>
                <a:hlinkClick r:id="rId3"/>
              </a:rPr>
              <a:t>federal</a:t>
            </a:r>
            <a:r>
              <a:rPr lang="en">
                <a:solidFill>
                  <a:srgbClr val="D9D9D9"/>
                </a:solidFill>
              </a:rPr>
              <a:t> tax credit of $7,500 for the Chrysler Pacifica PHEV, in addition to a $1000 </a:t>
            </a:r>
            <a:r>
              <a:rPr lang="en" u="sng">
                <a:solidFill>
                  <a:srgbClr val="D9D9D9"/>
                </a:solidFill>
                <a:hlinkClick r:id="rId4"/>
              </a:rPr>
              <a:t>state</a:t>
            </a:r>
            <a:r>
              <a:rPr lang="en">
                <a:solidFill>
                  <a:srgbClr val="D9D9D9"/>
                </a:solidFill>
              </a:rPr>
              <a:t> tax credit so that would reduce the cost to lower than the regular one. </a:t>
            </a:r>
            <a:endParaRPr>
              <a:solidFill>
                <a:srgbClr val="D9D9D9"/>
              </a:solidFill>
            </a:endParaRPr>
          </a:p>
          <a:p>
            <a:pPr marL="457200" lvl="0" indent="-298450" algn="l" rtl="0">
              <a:spcBef>
                <a:spcPts val="0"/>
              </a:spcBef>
              <a:spcAft>
                <a:spcPts val="0"/>
              </a:spcAft>
              <a:buClr>
                <a:srgbClr val="D9D9D9"/>
              </a:buClr>
              <a:buSzPts val="1100"/>
              <a:buChar char="●"/>
            </a:pPr>
            <a:r>
              <a:rPr lang="en">
                <a:solidFill>
                  <a:srgbClr val="D9D9D9"/>
                </a:solidFill>
              </a:rPr>
              <a:t>While the cost per mile of the PHEV is $0.12, the cost per mile of the regular vehicle is $0.17.</a:t>
            </a:r>
            <a:endParaRPr>
              <a:solidFill>
                <a:srgbClr val="D9D9D9"/>
              </a:solidFill>
            </a:endParaRPr>
          </a:p>
          <a:p>
            <a:pPr marL="457200" lvl="0" indent="-298450" algn="l" rtl="0">
              <a:spcBef>
                <a:spcPts val="0"/>
              </a:spcBef>
              <a:spcAft>
                <a:spcPts val="0"/>
              </a:spcAft>
              <a:buClr>
                <a:srgbClr val="CCCCCC"/>
              </a:buClr>
              <a:buSzPts val="1100"/>
              <a:buChar char="●"/>
            </a:pPr>
            <a:r>
              <a:rPr lang="en">
                <a:solidFill>
                  <a:srgbClr val="CCCCCC"/>
                </a:solidFill>
              </a:rPr>
              <a:t>In this case, we would recommend that fleet may consider comparing a few other models, in hopes of finding a cheaper alternative that matches the GHG benefits of this PHEV. </a:t>
            </a:r>
            <a:endParaRPr>
              <a:solidFill>
                <a:srgbClr val="CCCCCC"/>
              </a:solidFill>
            </a:endParaRPr>
          </a:p>
          <a:p>
            <a:pPr marL="457200" lvl="0" indent="-298450" algn="l" rtl="0">
              <a:spcBef>
                <a:spcPts val="0"/>
              </a:spcBef>
              <a:spcAft>
                <a:spcPts val="0"/>
              </a:spcAft>
              <a:buClr>
                <a:srgbClr val="D9D9D9"/>
              </a:buClr>
              <a:buSzPts val="1100"/>
              <a:buChar char="●"/>
            </a:pPr>
            <a:r>
              <a:rPr lang="en">
                <a:solidFill>
                  <a:srgbClr val="D9D9D9"/>
                </a:solidFill>
              </a:rPr>
              <a:t>Image: </a:t>
            </a:r>
            <a:r>
              <a:rPr lang="en" u="sng">
                <a:solidFill>
                  <a:srgbClr val="D9D9D9"/>
                </a:solidFill>
                <a:hlinkClick r:id="rId5"/>
              </a:rPr>
              <a:t>https://www.chrysler.com/pacifica/hybrid.html</a:t>
            </a:r>
            <a:r>
              <a:rPr lang="en">
                <a:solidFill>
                  <a:srgbClr val="D9D9D9"/>
                </a:solidFill>
              </a:rPr>
              <a:t> </a:t>
            </a:r>
            <a:endParaRPr>
              <a:solidFill>
                <a:srgbClr val="D9D9D9"/>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5fe34451b_0_2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85fe34451b_0_2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Given UC Davis impressively green electricity mix, transportation electrification offers a very efficient GHG emission reduction lever</a:t>
            </a:r>
            <a:endParaRPr/>
          </a:p>
          <a:p>
            <a:pPr marL="457200" lvl="0" indent="-298450" algn="l" rtl="0">
              <a:spcBef>
                <a:spcPts val="0"/>
              </a:spcBef>
              <a:spcAft>
                <a:spcPts val="0"/>
              </a:spcAft>
              <a:buSzPts val="1100"/>
              <a:buChar char="-"/>
            </a:pPr>
            <a:r>
              <a:rPr lang="en"/>
              <a:t>Conventional vehicle idle reduction may lead to a substantial fuel use and emission reduction, subject to actual vehicle utilization</a:t>
            </a:r>
            <a:endParaRPr/>
          </a:p>
          <a:p>
            <a:pPr marL="457200" lvl="0" indent="-298450" algn="l" rtl="0">
              <a:spcBef>
                <a:spcPts val="0"/>
              </a:spcBef>
              <a:spcAft>
                <a:spcPts val="0"/>
              </a:spcAft>
              <a:buSzPts val="1100"/>
              <a:buChar char="-"/>
            </a:pPr>
            <a:r>
              <a:rPr lang="en"/>
              <a:t>Framework developed may be utilized to evaluate university facilities and maintenance department light-duty fleet as there may be significant opportunities for idling reduction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-its worth calculating bc not always a good outcome</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861d5ada16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861d5ada16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85fe34451b_2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85fe34451b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do: need to reference fleet data and everything in the excel doc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5fe34451b_0_2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5fe34451b_0_2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Governments, individuals and organizations are working to reduce their fossil fuel consumption. The UC system has pledged to be carbon neutral by 2025. One way they are working towards reducing emissions is through direct, scope 1 emissions, caused by transportation services. The goal is to reduce GHG emissions through electrification opportunities such as in campus fleet. In the pie chart you can see that 41% of emissions in CA are from transportation. This signifies that there is a lot of room for improvement and a need to reduce.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https://ww2.arb.ca.gov/ghg-inventory-data</a:t>
            </a:r>
            <a:r>
              <a:rPr lang="en"/>
              <a:t> </a:t>
            </a:r>
            <a:endParaRPr/>
          </a:p>
          <a:p>
            <a:pPr marL="0" lvl="0" indent="0" algn="l" rtl="0">
              <a:spcBef>
                <a:spcPts val="0"/>
              </a:spcBef>
              <a:spcAft>
                <a:spcPts val="0"/>
              </a:spcAft>
              <a:buNone/>
            </a:pPr>
            <a:endParaRPr>
              <a:solidFill>
                <a:srgbClr val="D9D9D9"/>
              </a:solidFill>
            </a:endParaRPr>
          </a:p>
          <a:p>
            <a:pPr marL="0" lvl="0" indent="0" algn="l" rtl="0">
              <a:spcBef>
                <a:spcPts val="0"/>
              </a:spcBef>
              <a:spcAft>
                <a:spcPts val="0"/>
              </a:spcAft>
              <a:buNone/>
            </a:pPr>
            <a:r>
              <a:rPr lang="en">
                <a:solidFill>
                  <a:srgbClr val="D9D9D9"/>
                </a:solidFill>
              </a:rPr>
              <a:t>States, organizations, and universities are setting pledges to reduce carbon dependencies </a:t>
            </a:r>
            <a:endParaRPr>
              <a:solidFill>
                <a:srgbClr val="D9D9D9"/>
              </a:solidFill>
            </a:endParaRPr>
          </a:p>
          <a:p>
            <a:pPr marL="457200" lvl="0" indent="-298450" algn="l" rtl="0">
              <a:spcBef>
                <a:spcPts val="0"/>
              </a:spcBef>
              <a:spcAft>
                <a:spcPts val="0"/>
              </a:spcAft>
              <a:buClr>
                <a:srgbClr val="D9D9D9"/>
              </a:buClr>
              <a:buSzPts val="1100"/>
              <a:buChar char="●"/>
            </a:pPr>
            <a:r>
              <a:rPr lang="en">
                <a:solidFill>
                  <a:srgbClr val="D9D9D9"/>
                </a:solidFill>
              </a:rPr>
              <a:t>AB 32: California’s goal to decrease GHG emissions to 1990 levels by 2020</a:t>
            </a:r>
            <a:endParaRPr>
              <a:solidFill>
                <a:srgbClr val="D9D9D9"/>
              </a:solidFill>
            </a:endParaRPr>
          </a:p>
          <a:p>
            <a:pPr marL="457200" lvl="0" indent="-298450" algn="l" rtl="0">
              <a:spcBef>
                <a:spcPts val="0"/>
              </a:spcBef>
              <a:spcAft>
                <a:spcPts val="0"/>
              </a:spcAft>
              <a:buClr>
                <a:srgbClr val="D9D9D9"/>
              </a:buClr>
              <a:buSzPts val="1100"/>
              <a:buChar char="●"/>
            </a:pPr>
            <a:r>
              <a:rPr lang="en">
                <a:solidFill>
                  <a:srgbClr val="D9D9D9"/>
                </a:solidFill>
              </a:rPr>
              <a:t>The University of California has pledged to be carbon neutral by 2025</a:t>
            </a:r>
            <a:endParaRPr>
              <a:solidFill>
                <a:srgbClr val="D9D9D9"/>
              </a:solidFill>
            </a:endParaRPr>
          </a:p>
          <a:p>
            <a:pPr marL="457200" lvl="0" indent="-298450" algn="l" rtl="0">
              <a:spcBef>
                <a:spcPts val="0"/>
              </a:spcBef>
              <a:spcAft>
                <a:spcPts val="0"/>
              </a:spcAft>
              <a:buClr>
                <a:srgbClr val="D9D9D9"/>
              </a:buClr>
              <a:buSzPts val="1100"/>
              <a:buChar char="●"/>
            </a:pPr>
            <a:r>
              <a:rPr lang="en">
                <a:solidFill>
                  <a:srgbClr val="D9D9D9"/>
                </a:solidFill>
              </a:rPr>
              <a:t>UC Davis 2009-2010 Climate Action Plan</a:t>
            </a:r>
            <a:endParaRPr>
              <a:solidFill>
                <a:srgbClr val="D9D9D9"/>
              </a:solidFill>
            </a:endParaRPr>
          </a:p>
          <a:p>
            <a:pPr marL="914400" lvl="1" indent="-298450" algn="l" rtl="0">
              <a:spcBef>
                <a:spcPts val="0"/>
              </a:spcBef>
              <a:spcAft>
                <a:spcPts val="0"/>
              </a:spcAft>
              <a:buClr>
                <a:srgbClr val="D9D9D9"/>
              </a:buClr>
              <a:buSzPts val="1100"/>
              <a:buChar char="○"/>
            </a:pPr>
            <a:r>
              <a:rPr lang="en">
                <a:solidFill>
                  <a:srgbClr val="D9D9D9"/>
                </a:solidFill>
              </a:rPr>
              <a:t>In coordination with California GHG goals </a:t>
            </a:r>
            <a:endParaRPr>
              <a:solidFill>
                <a:srgbClr val="D9D9D9"/>
              </a:solidFill>
            </a:endParaRPr>
          </a:p>
          <a:p>
            <a:pPr marL="914400" lvl="1" indent="-298450" algn="l" rtl="0">
              <a:spcBef>
                <a:spcPts val="0"/>
              </a:spcBef>
              <a:spcAft>
                <a:spcPts val="0"/>
              </a:spcAft>
              <a:buClr>
                <a:srgbClr val="D9D9D9"/>
              </a:buClr>
              <a:buSzPts val="1100"/>
              <a:buChar char="○"/>
            </a:pPr>
            <a:r>
              <a:rPr lang="en">
                <a:solidFill>
                  <a:srgbClr val="D9D9D9"/>
                </a:solidFill>
              </a:rPr>
              <a:t>“Achieve climate neutrality as soon as feasible”</a:t>
            </a:r>
            <a:endParaRPr>
              <a:solidFill>
                <a:srgbClr val="D9D9D9"/>
              </a:solidFill>
            </a:endParaRPr>
          </a:p>
          <a:p>
            <a:pPr marL="0" lvl="0" indent="0" algn="l" rtl="0">
              <a:spcBef>
                <a:spcPts val="0"/>
              </a:spcBef>
              <a:spcAft>
                <a:spcPts val="0"/>
              </a:spcAft>
              <a:buNone/>
            </a:pPr>
            <a:endParaRPr>
              <a:solidFill>
                <a:srgbClr val="D9D9D9"/>
              </a:solidFill>
            </a:endParaRPr>
          </a:p>
          <a:p>
            <a:pPr marL="0" lvl="0" indent="0" algn="l" rtl="0">
              <a:lnSpc>
                <a:spcPct val="115000"/>
              </a:lnSpc>
              <a:spcBef>
                <a:spcPts val="0"/>
              </a:spcBef>
              <a:spcAft>
                <a:spcPts val="0"/>
              </a:spcAft>
              <a:buNone/>
            </a:pPr>
            <a:r>
              <a:rPr lang="en" sz="1200">
                <a:solidFill>
                  <a:srgbClr val="D9D9D9"/>
                </a:solidFill>
                <a:latin typeface="Calibri"/>
                <a:ea typeface="Calibri"/>
                <a:cs typeface="Calibri"/>
                <a:sym typeface="Calibri"/>
              </a:rPr>
              <a:t>Anon. 2018. University of California Strategies for Decarbonization: Replacing Natural Gas TomKat Natural Gas Exit Strategies Working Group Report to the TomKat Foundation. </a:t>
            </a:r>
            <a:r>
              <a:rPr lang="en" sz="1200" u="sng">
                <a:solidFill>
                  <a:srgbClr val="D9D9D9"/>
                </a:solidFill>
                <a:latin typeface="Calibri"/>
                <a:ea typeface="Calibri"/>
                <a:cs typeface="Calibri"/>
                <a:sym typeface="Calibri"/>
                <a:hlinkClick r:id="rId4"/>
              </a:rPr>
              <a:t>http://doi.org/10.17605/OSF.IO/HNPUJ</a:t>
            </a:r>
            <a:r>
              <a:rPr lang="en" sz="1200">
                <a:solidFill>
                  <a:srgbClr val="D9D9D9"/>
                </a:solidFill>
                <a:latin typeface="Calibri"/>
                <a:ea typeface="Calibri"/>
                <a:cs typeface="Calibri"/>
                <a:sym typeface="Calibri"/>
              </a:rPr>
              <a:t>.</a:t>
            </a:r>
            <a:endParaRPr sz="1200">
              <a:solidFill>
                <a:srgbClr val="D9D9D9"/>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D9D9D9"/>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rgbClr val="D9D9D9"/>
                </a:solidFill>
                <a:latin typeface="Calibri"/>
                <a:ea typeface="Calibri"/>
                <a:cs typeface="Calibri"/>
                <a:sym typeface="Calibri"/>
              </a:rPr>
              <a:t>Anon. UC Davis 09-10 Climate Action Plan.</a:t>
            </a:r>
            <a:endParaRPr sz="1200">
              <a:solidFill>
                <a:srgbClr val="D9D9D9"/>
              </a:solidFill>
              <a:latin typeface="Calibri"/>
              <a:ea typeface="Calibri"/>
              <a:cs typeface="Calibri"/>
              <a:sym typeface="Calibri"/>
            </a:endParaRPr>
          </a:p>
          <a:p>
            <a:pPr marL="0" lvl="0" indent="0" algn="l" rtl="0">
              <a:spcBef>
                <a:spcPts val="0"/>
              </a:spcBef>
              <a:spcAft>
                <a:spcPts val="0"/>
              </a:spcAft>
              <a:buNone/>
            </a:pPr>
            <a:endParaRPr>
              <a:solidFill>
                <a:srgbClr val="D9D9D9"/>
              </a:solidFill>
            </a:endParaRPr>
          </a:p>
          <a:p>
            <a:pPr marL="0" lvl="0" indent="0" algn="l" rtl="0">
              <a:spcBef>
                <a:spcPts val="0"/>
              </a:spcBef>
              <a:spcAft>
                <a:spcPts val="0"/>
              </a:spcAft>
              <a:buNone/>
            </a:pPr>
            <a:endParaRPr>
              <a:solidFill>
                <a:srgbClr val="D9D9D9"/>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61d5ada16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61d5ada16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t>Applicable to all three uses of campus fleet: departmental rental, daily rental, and UC Drive: hourly rental </a:t>
            </a:r>
            <a:endParaRPr/>
          </a:p>
          <a:p>
            <a:pPr marL="457200" lvl="0" indent="-298450" algn="l" rtl="0">
              <a:spcBef>
                <a:spcPts val="1200"/>
              </a:spcBef>
              <a:spcAft>
                <a:spcPts val="0"/>
              </a:spcAft>
              <a:buSzPts val="1100"/>
              <a:buChar char="●"/>
            </a:pPr>
            <a:r>
              <a:rPr lang="en"/>
              <a:t>No loans or interest </a:t>
            </a:r>
            <a:endParaRPr/>
          </a:p>
          <a:p>
            <a:pPr marL="457200" lvl="0" indent="-298450" algn="l" rtl="0">
              <a:spcBef>
                <a:spcPts val="0"/>
              </a:spcBef>
              <a:spcAft>
                <a:spcPts val="0"/>
              </a:spcAft>
              <a:buSzPts val="1100"/>
              <a:buChar char="●"/>
            </a:pPr>
            <a:r>
              <a:rPr lang="en"/>
              <a:t>No insurance costs</a:t>
            </a:r>
            <a:endParaRPr/>
          </a:p>
          <a:p>
            <a:pPr marL="457200" lvl="0" indent="-298450" algn="l" rtl="0">
              <a:spcBef>
                <a:spcPts val="0"/>
              </a:spcBef>
              <a:spcAft>
                <a:spcPts val="0"/>
              </a:spcAft>
              <a:buSzPts val="1100"/>
              <a:buChar char="●"/>
            </a:pPr>
            <a:r>
              <a:rPr lang="en"/>
              <a:t>Considerations for Davis specific energy grid</a:t>
            </a:r>
            <a:endParaRPr/>
          </a:p>
          <a:p>
            <a:pPr marL="457200" lvl="0" indent="-298450" algn="l" rtl="0">
              <a:spcBef>
                <a:spcPts val="0"/>
              </a:spcBef>
              <a:spcAft>
                <a:spcPts val="0"/>
              </a:spcAft>
              <a:buSzPts val="1100"/>
              <a:buChar char="●"/>
            </a:pPr>
            <a:r>
              <a:rPr lang="en"/>
              <a:t>Calculates TCO &amp; GHG emissions in one place</a:t>
            </a:r>
            <a:endParaRPr/>
          </a:p>
          <a:p>
            <a:pPr marL="457200" lvl="0" indent="-298450" algn="l" rtl="0">
              <a:spcBef>
                <a:spcPts val="0"/>
              </a:spcBef>
              <a:spcAft>
                <a:spcPts val="0"/>
              </a:spcAft>
              <a:buSzPts val="1100"/>
              <a:buChar char="●"/>
            </a:pPr>
            <a:r>
              <a:rPr lang="en"/>
              <a:t>Automatically applies to 9 year life span </a:t>
            </a:r>
            <a:endParaRPr/>
          </a:p>
          <a:p>
            <a:pPr marL="457200" lvl="0" indent="-298450" algn="l" rtl="0">
              <a:spcBef>
                <a:spcPts val="0"/>
              </a:spcBef>
              <a:spcAft>
                <a:spcPts val="0"/>
              </a:spcAft>
              <a:buSzPts val="1100"/>
              <a:buChar char="●"/>
            </a:pPr>
            <a:r>
              <a:rPr lang="en"/>
              <a:t>Impacts of idling </a:t>
            </a:r>
            <a:endParaRPr/>
          </a:p>
          <a:p>
            <a:pPr marL="457200" lvl="0" indent="0" algn="l" rtl="0">
              <a:spcBef>
                <a:spcPts val="0"/>
              </a:spcBef>
              <a:spcAft>
                <a:spcPts val="0"/>
              </a:spcAft>
              <a:buNone/>
            </a:pPr>
            <a:endParaRPr/>
          </a:p>
          <a:p>
            <a:pPr marL="457200" lvl="0" indent="-298450" algn="l" rtl="0">
              <a:lnSpc>
                <a:spcPct val="115000"/>
              </a:lnSpc>
              <a:spcBef>
                <a:spcPts val="1200"/>
              </a:spcBef>
              <a:spcAft>
                <a:spcPts val="0"/>
              </a:spcAft>
              <a:buClr>
                <a:srgbClr val="CCCCCC"/>
              </a:buClr>
              <a:buSzPts val="1100"/>
              <a:buChar char="●"/>
            </a:pPr>
            <a:r>
              <a:rPr lang="en">
                <a:solidFill>
                  <a:srgbClr val="CCCCCC"/>
                </a:solidFill>
              </a:rPr>
              <a:t>Department rental: department rents a car long term for their use only, usually these vehicles are parked by the department </a:t>
            </a:r>
            <a:endParaRPr>
              <a:solidFill>
                <a:srgbClr val="CCCCCC"/>
              </a:solidFill>
            </a:endParaRPr>
          </a:p>
          <a:p>
            <a:pPr marL="457200" lvl="0" indent="-298450" algn="l" rtl="0">
              <a:lnSpc>
                <a:spcPct val="115000"/>
              </a:lnSpc>
              <a:spcBef>
                <a:spcPts val="0"/>
              </a:spcBef>
              <a:spcAft>
                <a:spcPts val="0"/>
              </a:spcAft>
              <a:buClr>
                <a:srgbClr val="CCCCCC"/>
              </a:buClr>
              <a:buSzPts val="1100"/>
              <a:buChar char="●"/>
            </a:pPr>
            <a:r>
              <a:rPr lang="en">
                <a:solidFill>
                  <a:srgbClr val="CCCCCC"/>
                </a:solidFill>
              </a:rPr>
              <a:t>Daily rental: this is for both employees and students, Can be used for research or sports teams etc </a:t>
            </a:r>
            <a:endParaRPr>
              <a:solidFill>
                <a:srgbClr val="CCCCCC"/>
              </a:solidFill>
            </a:endParaRPr>
          </a:p>
          <a:p>
            <a:pPr marL="457200" lvl="0" indent="-298450" algn="l" rtl="0">
              <a:lnSpc>
                <a:spcPct val="115000"/>
              </a:lnSpc>
              <a:spcBef>
                <a:spcPts val="0"/>
              </a:spcBef>
              <a:spcAft>
                <a:spcPts val="0"/>
              </a:spcAft>
              <a:buClr>
                <a:srgbClr val="CCCCCC"/>
              </a:buClr>
              <a:buSzPts val="1100"/>
              <a:buChar char="●"/>
            </a:pPr>
            <a:r>
              <a:rPr lang="en">
                <a:solidFill>
                  <a:srgbClr val="CCCCCC"/>
                </a:solidFill>
              </a:rPr>
              <a:t>UC Drive: hourly rental, Works like zip car </a:t>
            </a:r>
            <a:endParaRPr/>
          </a:p>
          <a:p>
            <a:pPr marL="0" lvl="0" indent="0" algn="l" rtl="0">
              <a:spcBef>
                <a:spcPts val="12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60b2d8178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60b2d817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Distinct feature of our tool is factoring in idling. We analysed impact idling has on the results and it appears that conventional vehicles are quite sensitive to idling time to the point that if vehicle idles extensively (like facility vehicles do) TCO ends up being significantly higher than EV and PHEV, even without accounting for incentives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fe34451b_0_2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fe34451b_0_2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-touch on uncertainty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5fe34451b_0_2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5fe34451b_0_2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isn’t all inputs but these are the inputs relevant to each vehicle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5fe34451b_0_2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85fe34451b_0_2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61d5ada16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61d5ada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61d5ada1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861d5ada1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was about most straightforward comparison. We chose to evaluate the 2019 Volt, a car that campus already owns, and a likely comparison, the 2020 electric Bolt</a:t>
            </a:r>
            <a:endParaRPr/>
          </a:p>
          <a:p>
            <a:pPr marL="457200" lvl="0" indent="-298450" algn="l" rtl="0">
              <a:spcBef>
                <a:spcPts val="0"/>
              </a:spcBef>
              <a:spcAft>
                <a:spcPts val="0"/>
              </a:spcAft>
              <a:buSzPts val="1100"/>
              <a:buChar char="●"/>
            </a:pPr>
            <a:r>
              <a:rPr lang="en"/>
              <a:t>While the bolt is just minimally cheaper, when looking at the TCO, if tax incentives are applied…(look into this specifically)</a:t>
            </a:r>
            <a:endParaRPr/>
          </a:p>
          <a:p>
            <a:pPr marL="457200" lvl="0" indent="-298450" algn="l" rtl="0">
              <a:spcBef>
                <a:spcPts val="0"/>
              </a:spcBef>
              <a:spcAft>
                <a:spcPts val="0"/>
              </a:spcAft>
              <a:buSzPts val="1100"/>
              <a:buChar char="●"/>
            </a:pPr>
            <a:r>
              <a:rPr lang="en"/>
              <a:t>The Bolt results in just over 5% (5.3228%) GHG emissions compared to the Volt</a:t>
            </a:r>
            <a:endParaRPr/>
          </a:p>
          <a:p>
            <a:pPr marL="457200" lvl="0" indent="-298450" algn="l" rtl="0">
              <a:spcBef>
                <a:spcPts val="0"/>
              </a:spcBef>
              <a:spcAft>
                <a:spcPts val="0"/>
              </a:spcAft>
              <a:buSzPts val="1100"/>
              <a:buChar char="●"/>
            </a:pPr>
            <a:r>
              <a:rPr lang="en"/>
              <a:t>20% of energy consumption was due to idling so has a large impact</a:t>
            </a:r>
            <a:endParaRPr/>
          </a:p>
          <a:p>
            <a:pPr marL="457200" lvl="0" indent="-298450" algn="l" rtl="0">
              <a:spcBef>
                <a:spcPts val="0"/>
              </a:spcBef>
              <a:spcAft>
                <a:spcPts val="0"/>
              </a:spcAft>
              <a:buSzPts val="1100"/>
              <a:buChar char="●"/>
            </a:pPr>
            <a:r>
              <a:rPr lang="en"/>
              <a:t>90% GHG reduction of Bolt emissions using UC Davis Grid</a:t>
            </a:r>
            <a:endParaRPr/>
          </a:p>
          <a:p>
            <a:pPr marL="457200" lvl="0" indent="-298450" algn="l" rtl="0">
              <a:spcBef>
                <a:spcPts val="0"/>
              </a:spcBef>
              <a:spcAft>
                <a:spcPts val="0"/>
              </a:spcAft>
              <a:buSzPts val="1100"/>
              <a:buChar char="●"/>
            </a:pPr>
            <a:r>
              <a:rPr lang="en"/>
              <a:t>Image: </a:t>
            </a:r>
            <a:r>
              <a:rPr lang="en" u="sng">
                <a:solidFill>
                  <a:schemeClr val="hlink"/>
                </a:solidFill>
                <a:hlinkClick r:id="rId3"/>
              </a:rPr>
              <a:t>https://www.cars.com/research/compare/?vehicles=chevrolet-bolt_ev-2020,chevrolet-volt-2019</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sp>
        <p:nvSpPr>
          <p:cNvPr id="55" name="Google Shape;55;p14"/>
          <p:cNvSpPr/>
          <p:nvPr/>
        </p:nvSpPr>
        <p:spPr>
          <a:xfrm>
            <a:off x="0" y="-12200"/>
            <a:ext cx="6041075" cy="5166925"/>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56" name="Google Shape;56;p14"/>
          <p:cNvSpPr/>
          <p:nvPr/>
        </p:nvSpPr>
        <p:spPr>
          <a:xfrm>
            <a:off x="2518391" y="1589650"/>
            <a:ext cx="3331800" cy="35538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2701476" y="0"/>
            <a:ext cx="3331800" cy="3553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txBox="1">
            <a:spLocks noGrp="1"/>
          </p:cNvSpPr>
          <p:nvPr>
            <p:ph type="ctrTitle"/>
          </p:nvPr>
        </p:nvSpPr>
        <p:spPr>
          <a:xfrm>
            <a:off x="685800" y="696425"/>
            <a:ext cx="4466100" cy="2857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9"/>
        <p:cNvGrpSpPr/>
        <p:nvPr/>
      </p:nvGrpSpPr>
      <p:grpSpPr>
        <a:xfrm>
          <a:off x="0" y="0"/>
          <a:ext cx="0" cy="0"/>
          <a:chOff x="0" y="0"/>
          <a:chExt cx="0" cy="0"/>
        </a:xfrm>
      </p:grpSpPr>
      <p:grpSp>
        <p:nvGrpSpPr>
          <p:cNvPr id="60" name="Google Shape;60;p15"/>
          <p:cNvGrpSpPr/>
          <p:nvPr/>
        </p:nvGrpSpPr>
        <p:grpSpPr>
          <a:xfrm>
            <a:off x="-847116" y="534075"/>
            <a:ext cx="10543642" cy="3440047"/>
            <a:chOff x="-847116" y="591225"/>
            <a:chExt cx="10543642" cy="3440047"/>
          </a:xfrm>
        </p:grpSpPr>
        <p:sp>
          <p:nvSpPr>
            <p:cNvPr id="61" name="Google Shape;61;p15"/>
            <p:cNvSpPr/>
            <p:nvPr/>
          </p:nvSpPr>
          <p:spPr>
            <a:xfrm>
              <a:off x="278002" y="1752528"/>
              <a:ext cx="7944600" cy="1803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7113129" y="1325881"/>
              <a:ext cx="1691400" cy="1803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175747" y="1165593"/>
              <a:ext cx="2241300" cy="23907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384968" y="591225"/>
              <a:ext cx="943200" cy="10065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7442811" y="2959969"/>
              <a:ext cx="559500" cy="596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15"/>
          <p:cNvSpPr txBox="1">
            <a:spLocks noGrp="1"/>
          </p:cNvSpPr>
          <p:nvPr>
            <p:ph type="ctrTitle"/>
          </p:nvPr>
        </p:nvSpPr>
        <p:spPr>
          <a:xfrm>
            <a:off x="1790700" y="2099613"/>
            <a:ext cx="5562600" cy="5823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9" name="Google Shape;69;p15"/>
          <p:cNvSpPr txBox="1">
            <a:spLocks noGrp="1"/>
          </p:cNvSpPr>
          <p:nvPr>
            <p:ph type="subTitle" idx="1"/>
          </p:nvPr>
        </p:nvSpPr>
        <p:spPr>
          <a:xfrm>
            <a:off x="1790700" y="2778688"/>
            <a:ext cx="5562600" cy="2652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70"/>
        <p:cNvGrpSpPr/>
        <p:nvPr/>
      </p:nvGrpSpPr>
      <p:grpSpPr>
        <a:xfrm>
          <a:off x="0" y="0"/>
          <a:ext cx="0" cy="0"/>
          <a:chOff x="0" y="0"/>
          <a:chExt cx="0" cy="0"/>
        </a:xfrm>
      </p:grpSpPr>
      <p:sp>
        <p:nvSpPr>
          <p:cNvPr id="71" name="Google Shape;71;p16"/>
          <p:cNvSpPr/>
          <p:nvPr/>
        </p:nvSpPr>
        <p:spPr>
          <a:xfrm>
            <a:off x="0" y="-50"/>
            <a:ext cx="9144000" cy="5143500"/>
          </a:xfrm>
          <a:prstGeom prst="parallelogram">
            <a:avLst>
              <a:gd name="adj" fmla="val 5558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body" idx="1"/>
          </p:nvPr>
        </p:nvSpPr>
        <p:spPr>
          <a:xfrm>
            <a:off x="2746950" y="1037200"/>
            <a:ext cx="3650100" cy="30690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914400" lvl="1"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371600" lvl="2"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1828800" lvl="3"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2286000" lvl="4"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2743200" lvl="5"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3200400" lvl="6"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3657600" lvl="7"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4114800" lvl="8"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73" name="Google Shape;73;p16"/>
          <p:cNvSpPr txBox="1"/>
          <p:nvPr/>
        </p:nvSpPr>
        <p:spPr>
          <a:xfrm>
            <a:off x="3593400" y="380949"/>
            <a:ext cx="1957200" cy="50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74" name="Google Shape;74;p16"/>
          <p:cNvSpPr txBox="1">
            <a:spLocks noGrp="1"/>
          </p:cNvSpPr>
          <p:nvPr>
            <p:ph type="sldNum" idx="12"/>
          </p:nvPr>
        </p:nvSpPr>
        <p:spPr>
          <a:xfrm>
            <a:off x="4354950" y="0"/>
            <a:ext cx="434100" cy="3936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75" name="Google Shape;75;p16"/>
          <p:cNvSpPr/>
          <p:nvPr/>
        </p:nvSpPr>
        <p:spPr>
          <a:xfrm>
            <a:off x="-161316" y="217022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p:nvPr/>
        </p:nvSpPr>
        <p:spPr>
          <a:xfrm>
            <a:off x="510053" y="1108443"/>
            <a:ext cx="2241300" cy="23907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1070768" y="534075"/>
            <a:ext cx="943200" cy="10065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p:nvPr/>
        </p:nvSpPr>
        <p:spPr>
          <a:xfrm>
            <a:off x="7308537" y="814737"/>
            <a:ext cx="1744500" cy="1859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6769741" y="3169650"/>
            <a:ext cx="1234800" cy="13167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p:nvPr/>
        </p:nvSpPr>
        <p:spPr>
          <a:xfrm>
            <a:off x="3593400" y="4258799"/>
            <a:ext cx="1957200" cy="50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81" name="Google Shape;81;p16"/>
          <p:cNvSpPr/>
          <p:nvPr/>
        </p:nvSpPr>
        <p:spPr>
          <a:xfrm>
            <a:off x="7174525" y="2019350"/>
            <a:ext cx="1782000" cy="19005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82"/>
        <p:cNvGrpSpPr/>
        <p:nvPr/>
      </p:nvGrpSpPr>
      <p:grpSpPr>
        <a:xfrm>
          <a:off x="0" y="0"/>
          <a:ext cx="0" cy="0"/>
          <a:chOff x="0" y="0"/>
          <a:chExt cx="0" cy="0"/>
        </a:xfrm>
      </p:grpSpPr>
      <p:grpSp>
        <p:nvGrpSpPr>
          <p:cNvPr id="83" name="Google Shape;83;p17"/>
          <p:cNvGrpSpPr/>
          <p:nvPr/>
        </p:nvGrpSpPr>
        <p:grpSpPr>
          <a:xfrm>
            <a:off x="-313691" y="-18375"/>
            <a:ext cx="7510983" cy="1637005"/>
            <a:chOff x="-313691" y="-18375"/>
            <a:chExt cx="7510983" cy="1637005"/>
          </a:xfrm>
        </p:grpSpPr>
        <p:sp>
          <p:nvSpPr>
            <p:cNvPr id="84" name="Google Shape;84;p17"/>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17"/>
          <p:cNvGrpSpPr/>
          <p:nvPr/>
        </p:nvGrpSpPr>
        <p:grpSpPr>
          <a:xfrm>
            <a:off x="7485392" y="1755351"/>
            <a:ext cx="2830800" cy="3388272"/>
            <a:chOff x="7485392" y="1755351"/>
            <a:chExt cx="2830800" cy="3388272"/>
          </a:xfrm>
        </p:grpSpPr>
        <p:sp>
          <p:nvSpPr>
            <p:cNvPr id="91" name="Google Shape;91;p17"/>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17"/>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94" name="Google Shape;94;p1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7"/>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96"/>
        <p:cNvGrpSpPr/>
        <p:nvPr/>
      </p:nvGrpSpPr>
      <p:grpSpPr>
        <a:xfrm>
          <a:off x="0" y="0"/>
          <a:ext cx="0" cy="0"/>
          <a:chOff x="0" y="0"/>
          <a:chExt cx="0" cy="0"/>
        </a:xfrm>
      </p:grpSpPr>
      <p:sp>
        <p:nvSpPr>
          <p:cNvPr id="97" name="Google Shape;97;p18"/>
          <p:cNvSpPr/>
          <p:nvPr/>
        </p:nvSpPr>
        <p:spPr>
          <a:xfrm>
            <a:off x="-7800" y="-12200"/>
            <a:ext cx="6248300" cy="5166925"/>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98" name="Google Shape;98;p18"/>
          <p:cNvGrpSpPr/>
          <p:nvPr/>
        </p:nvGrpSpPr>
        <p:grpSpPr>
          <a:xfrm>
            <a:off x="-313691" y="-18375"/>
            <a:ext cx="6268866" cy="1637005"/>
            <a:chOff x="-313691" y="-18375"/>
            <a:chExt cx="6268866" cy="1637005"/>
          </a:xfrm>
        </p:grpSpPr>
        <p:sp>
          <p:nvSpPr>
            <p:cNvPr id="99" name="Google Shape;99;p18"/>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18"/>
          <p:cNvGrpSpPr/>
          <p:nvPr/>
        </p:nvGrpSpPr>
        <p:grpSpPr>
          <a:xfrm>
            <a:off x="8378663" y="3572732"/>
            <a:ext cx="1312359" cy="1570803"/>
            <a:chOff x="7485392" y="1755351"/>
            <a:chExt cx="2830800" cy="3388272"/>
          </a:xfrm>
        </p:grpSpPr>
        <p:sp>
          <p:nvSpPr>
            <p:cNvPr id="104" name="Google Shape;104;p18"/>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18"/>
          <p:cNvSpPr/>
          <p:nvPr/>
        </p:nvSpPr>
        <p:spPr>
          <a:xfrm>
            <a:off x="3171580" y="2571750"/>
            <a:ext cx="1806600" cy="25827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2918594" y="0"/>
            <a:ext cx="3321900" cy="47499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09" name="Google Shape;109;p18"/>
          <p:cNvSpPr txBox="1">
            <a:spLocks noGrp="1"/>
          </p:cNvSpPr>
          <p:nvPr>
            <p:ph type="body" idx="1"/>
          </p:nvPr>
        </p:nvSpPr>
        <p:spPr>
          <a:xfrm>
            <a:off x="914575" y="1584425"/>
            <a:ext cx="2480700" cy="2999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110" name="Google Shape;110;p18"/>
          <p:cNvSpPr txBox="1">
            <a:spLocks noGrp="1"/>
          </p:cNvSpPr>
          <p:nvPr>
            <p:ph type="sldNum" idx="12"/>
          </p:nvPr>
        </p:nvSpPr>
        <p:spPr>
          <a:xfrm>
            <a:off x="8694775" y="4749850"/>
            <a:ext cx="4494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lt1"/>
        </a:solidFill>
        <a:effectLst/>
      </p:bgPr>
    </p:bg>
    <p:spTree>
      <p:nvGrpSpPr>
        <p:cNvPr id="1" name="Shape 111"/>
        <p:cNvGrpSpPr/>
        <p:nvPr/>
      </p:nvGrpSpPr>
      <p:grpSpPr>
        <a:xfrm>
          <a:off x="0" y="0"/>
          <a:ext cx="0" cy="0"/>
          <a:chOff x="0" y="0"/>
          <a:chExt cx="0" cy="0"/>
        </a:xfrm>
      </p:grpSpPr>
      <p:grpSp>
        <p:nvGrpSpPr>
          <p:cNvPr id="112" name="Google Shape;112;p19"/>
          <p:cNvGrpSpPr/>
          <p:nvPr/>
        </p:nvGrpSpPr>
        <p:grpSpPr>
          <a:xfrm>
            <a:off x="-313691" y="-18375"/>
            <a:ext cx="7510983" cy="1637005"/>
            <a:chOff x="-313691" y="-18375"/>
            <a:chExt cx="7510983" cy="1637005"/>
          </a:xfrm>
        </p:grpSpPr>
        <p:sp>
          <p:nvSpPr>
            <p:cNvPr id="113" name="Google Shape;113;p19"/>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19"/>
          <p:cNvGrpSpPr/>
          <p:nvPr/>
        </p:nvGrpSpPr>
        <p:grpSpPr>
          <a:xfrm>
            <a:off x="7485392" y="1755351"/>
            <a:ext cx="2830800" cy="3388272"/>
            <a:chOff x="7485392" y="1755351"/>
            <a:chExt cx="2830800" cy="3388272"/>
          </a:xfrm>
        </p:grpSpPr>
        <p:sp>
          <p:nvSpPr>
            <p:cNvPr id="120" name="Google Shape;120;p19"/>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9"/>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3" name="Google Shape;123;p19"/>
          <p:cNvSpPr txBox="1">
            <a:spLocks noGrp="1"/>
          </p:cNvSpPr>
          <p:nvPr>
            <p:ph type="body" idx="1"/>
          </p:nvPr>
        </p:nvSpPr>
        <p:spPr>
          <a:xfrm>
            <a:off x="914575" y="1584425"/>
            <a:ext cx="3264000" cy="29571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124" name="Google Shape;124;p19"/>
          <p:cNvSpPr txBox="1">
            <a:spLocks noGrp="1"/>
          </p:cNvSpPr>
          <p:nvPr>
            <p:ph type="body" idx="2"/>
          </p:nvPr>
        </p:nvSpPr>
        <p:spPr>
          <a:xfrm>
            <a:off x="4650178" y="1584425"/>
            <a:ext cx="3264000" cy="29571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125" name="Google Shape;125;p1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lt1"/>
        </a:solidFill>
        <a:effectLst/>
      </p:bgPr>
    </p:bg>
    <p:spTree>
      <p:nvGrpSpPr>
        <p:cNvPr id="1" name="Shape 126"/>
        <p:cNvGrpSpPr/>
        <p:nvPr/>
      </p:nvGrpSpPr>
      <p:grpSpPr>
        <a:xfrm>
          <a:off x="0" y="0"/>
          <a:ext cx="0" cy="0"/>
          <a:chOff x="0" y="0"/>
          <a:chExt cx="0" cy="0"/>
        </a:xfrm>
      </p:grpSpPr>
      <p:grpSp>
        <p:nvGrpSpPr>
          <p:cNvPr id="127" name="Google Shape;127;p20"/>
          <p:cNvGrpSpPr/>
          <p:nvPr/>
        </p:nvGrpSpPr>
        <p:grpSpPr>
          <a:xfrm>
            <a:off x="-313691" y="-18375"/>
            <a:ext cx="7510983" cy="1637005"/>
            <a:chOff x="-313691" y="-18375"/>
            <a:chExt cx="7510983" cy="1637005"/>
          </a:xfrm>
        </p:grpSpPr>
        <p:sp>
          <p:nvSpPr>
            <p:cNvPr id="128" name="Google Shape;128;p20"/>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20"/>
          <p:cNvGrpSpPr/>
          <p:nvPr/>
        </p:nvGrpSpPr>
        <p:grpSpPr>
          <a:xfrm>
            <a:off x="7485392" y="1755351"/>
            <a:ext cx="2830800" cy="3388272"/>
            <a:chOff x="7485392" y="1755351"/>
            <a:chExt cx="2830800" cy="3388272"/>
          </a:xfrm>
        </p:grpSpPr>
        <p:sp>
          <p:nvSpPr>
            <p:cNvPr id="135" name="Google Shape;135;p2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38" name="Google Shape;138;p20"/>
          <p:cNvSpPr txBox="1">
            <a:spLocks noGrp="1"/>
          </p:cNvSpPr>
          <p:nvPr>
            <p:ph type="body" idx="1"/>
          </p:nvPr>
        </p:nvSpPr>
        <p:spPr>
          <a:xfrm>
            <a:off x="914575"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9" name="Google Shape;139;p20"/>
          <p:cNvSpPr txBox="1">
            <a:spLocks noGrp="1"/>
          </p:cNvSpPr>
          <p:nvPr>
            <p:ph type="body" idx="2"/>
          </p:nvPr>
        </p:nvSpPr>
        <p:spPr>
          <a:xfrm>
            <a:off x="3325823"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40" name="Google Shape;140;p20"/>
          <p:cNvSpPr txBox="1">
            <a:spLocks noGrp="1"/>
          </p:cNvSpPr>
          <p:nvPr>
            <p:ph type="body" idx="3"/>
          </p:nvPr>
        </p:nvSpPr>
        <p:spPr>
          <a:xfrm>
            <a:off x="5737072"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41" name="Google Shape;141;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42"/>
        <p:cNvGrpSpPr/>
        <p:nvPr/>
      </p:nvGrpSpPr>
      <p:grpSpPr>
        <a:xfrm>
          <a:off x="0" y="0"/>
          <a:ext cx="0" cy="0"/>
          <a:chOff x="0" y="0"/>
          <a:chExt cx="0" cy="0"/>
        </a:xfrm>
      </p:grpSpPr>
      <p:grpSp>
        <p:nvGrpSpPr>
          <p:cNvPr id="143" name="Google Shape;143;p21"/>
          <p:cNvGrpSpPr/>
          <p:nvPr/>
        </p:nvGrpSpPr>
        <p:grpSpPr>
          <a:xfrm>
            <a:off x="-313691" y="-18375"/>
            <a:ext cx="7510983" cy="1637005"/>
            <a:chOff x="-313691" y="-18375"/>
            <a:chExt cx="7510983" cy="1637005"/>
          </a:xfrm>
        </p:grpSpPr>
        <p:sp>
          <p:nvSpPr>
            <p:cNvPr id="144" name="Google Shape;144;p21"/>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21"/>
          <p:cNvGrpSpPr/>
          <p:nvPr/>
        </p:nvGrpSpPr>
        <p:grpSpPr>
          <a:xfrm>
            <a:off x="7485392" y="1755351"/>
            <a:ext cx="2830800" cy="3388272"/>
            <a:chOff x="7485392" y="1755351"/>
            <a:chExt cx="2830800" cy="3388272"/>
          </a:xfrm>
        </p:grpSpPr>
        <p:sp>
          <p:nvSpPr>
            <p:cNvPr id="151" name="Google Shape;151;p21"/>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1"/>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21"/>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54" name="Google Shape;154;p21"/>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 Dark">
  <p:cSld name="TITLE_ONLY_1">
    <p:bg>
      <p:bgPr>
        <a:gradFill>
          <a:gsLst>
            <a:gs pos="0">
              <a:schemeClr val="accent6"/>
            </a:gs>
            <a:gs pos="100000">
              <a:schemeClr val="accent5"/>
            </a:gs>
          </a:gsLst>
          <a:lin ang="5400012" scaled="0"/>
        </a:gradFill>
        <a:effectLst/>
      </p:bgPr>
    </p:bg>
    <p:spTree>
      <p:nvGrpSpPr>
        <p:cNvPr id="1" name="Shape 155"/>
        <p:cNvGrpSpPr/>
        <p:nvPr/>
      </p:nvGrpSpPr>
      <p:grpSpPr>
        <a:xfrm>
          <a:off x="0" y="0"/>
          <a:ext cx="0" cy="0"/>
          <a:chOff x="0" y="0"/>
          <a:chExt cx="0" cy="0"/>
        </a:xfrm>
      </p:grpSpPr>
      <p:grpSp>
        <p:nvGrpSpPr>
          <p:cNvPr id="156" name="Google Shape;156;p22"/>
          <p:cNvGrpSpPr/>
          <p:nvPr/>
        </p:nvGrpSpPr>
        <p:grpSpPr>
          <a:xfrm>
            <a:off x="-313691" y="-18375"/>
            <a:ext cx="7510983" cy="1637005"/>
            <a:chOff x="-313691" y="-18375"/>
            <a:chExt cx="7510983" cy="1637005"/>
          </a:xfrm>
        </p:grpSpPr>
        <p:sp>
          <p:nvSpPr>
            <p:cNvPr id="157" name="Google Shape;157;p22"/>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22"/>
          <p:cNvGrpSpPr/>
          <p:nvPr/>
        </p:nvGrpSpPr>
        <p:grpSpPr>
          <a:xfrm>
            <a:off x="7485392" y="1755351"/>
            <a:ext cx="2830800" cy="3388272"/>
            <a:chOff x="7485392" y="1755351"/>
            <a:chExt cx="2830800" cy="3388272"/>
          </a:xfrm>
        </p:grpSpPr>
        <p:sp>
          <p:nvSpPr>
            <p:cNvPr id="164" name="Google Shape;164;p2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22"/>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
        <p:nvSpPr>
          <p:cNvPr id="167" name="Google Shape;167;p2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68"/>
        <p:cNvGrpSpPr/>
        <p:nvPr/>
      </p:nvGrpSpPr>
      <p:grpSpPr>
        <a:xfrm>
          <a:off x="0" y="0"/>
          <a:ext cx="0" cy="0"/>
          <a:chOff x="0" y="0"/>
          <a:chExt cx="0" cy="0"/>
        </a:xfrm>
      </p:grpSpPr>
      <p:grpSp>
        <p:nvGrpSpPr>
          <p:cNvPr id="169" name="Google Shape;169;p23"/>
          <p:cNvGrpSpPr/>
          <p:nvPr/>
        </p:nvGrpSpPr>
        <p:grpSpPr>
          <a:xfrm>
            <a:off x="-313699" y="3506500"/>
            <a:ext cx="7500144" cy="1637017"/>
            <a:chOff x="-313699" y="-18375"/>
            <a:chExt cx="7500144" cy="1637017"/>
          </a:xfrm>
        </p:grpSpPr>
        <p:sp>
          <p:nvSpPr>
            <p:cNvPr id="170" name="Google Shape;170;p23"/>
            <p:cNvSpPr/>
            <p:nvPr/>
          </p:nvSpPr>
          <p:spPr>
            <a:xfrm>
              <a:off x="256375" y="848019"/>
              <a:ext cx="6692400" cy="4491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313699" y="850942"/>
              <a:ext cx="720000" cy="767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6680045" y="574471"/>
              <a:ext cx="506400" cy="540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6845048"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3"/>
          <p:cNvSpPr txBox="1">
            <a:spLocks noGrp="1"/>
          </p:cNvSpPr>
          <p:nvPr>
            <p:ph type="body" idx="1"/>
          </p:nvPr>
        </p:nvSpPr>
        <p:spPr>
          <a:xfrm>
            <a:off x="752475" y="4406300"/>
            <a:ext cx="5840700" cy="393600"/>
          </a:xfrm>
          <a:prstGeom prst="rect">
            <a:avLst/>
          </a:prstGeom>
        </p:spPr>
        <p:txBody>
          <a:bodyPr spcFirstLastPara="1" wrap="square" lIns="0" tIns="0" rIns="0" bIns="0" anchor="t" anchorCtr="0">
            <a:noAutofit/>
          </a:bodyPr>
          <a:lstStyle>
            <a:lvl1pPr marL="457200" lvl="0" indent="-228600" rtl="0">
              <a:spcBef>
                <a:spcPts val="360"/>
              </a:spcBef>
              <a:spcAft>
                <a:spcPts val="0"/>
              </a:spcAft>
              <a:buSzPts val="1600"/>
              <a:buNone/>
              <a:defRPr sz="1600"/>
            </a:lvl1pPr>
          </a:lstStyle>
          <a:p>
            <a:endParaRPr/>
          </a:p>
        </p:txBody>
      </p:sp>
      <p:sp>
        <p:nvSpPr>
          <p:cNvPr id="177" name="Google Shape;177;p23"/>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White" type="blank">
  <p:cSld name="BLANK">
    <p:bg>
      <p:bgPr>
        <a:solidFill>
          <a:schemeClr val="lt1"/>
        </a:solidFill>
        <a:effectLst/>
      </p:bgPr>
    </p:bg>
    <p:spTree>
      <p:nvGrpSpPr>
        <p:cNvPr id="1" name="Shape 178"/>
        <p:cNvGrpSpPr/>
        <p:nvPr/>
      </p:nvGrpSpPr>
      <p:grpSpPr>
        <a:xfrm>
          <a:off x="0" y="0"/>
          <a:ext cx="0" cy="0"/>
          <a:chOff x="0" y="0"/>
          <a:chExt cx="0" cy="0"/>
        </a:xfrm>
      </p:grpSpPr>
      <p:sp>
        <p:nvSpPr>
          <p:cNvPr id="179" name="Google Shape;179;p24"/>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80" name="Google Shape;180;p24"/>
          <p:cNvGrpSpPr/>
          <p:nvPr/>
        </p:nvGrpSpPr>
        <p:grpSpPr>
          <a:xfrm>
            <a:off x="-313691" y="-18375"/>
            <a:ext cx="1367790" cy="1637005"/>
            <a:chOff x="-313691" y="-18375"/>
            <a:chExt cx="1367790" cy="1637005"/>
          </a:xfrm>
        </p:grpSpPr>
        <p:sp>
          <p:nvSpPr>
            <p:cNvPr id="181" name="Google Shape;181;p24"/>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24"/>
          <p:cNvGrpSpPr/>
          <p:nvPr/>
        </p:nvGrpSpPr>
        <p:grpSpPr>
          <a:xfrm>
            <a:off x="7485392" y="1755351"/>
            <a:ext cx="2830800" cy="3388272"/>
            <a:chOff x="7485392" y="1755351"/>
            <a:chExt cx="2830800" cy="3388272"/>
          </a:xfrm>
        </p:grpSpPr>
        <p:sp>
          <p:nvSpPr>
            <p:cNvPr id="185" name="Google Shape;185;p24"/>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 Dark">
  <p:cSld name="BLANK_1">
    <p:spTree>
      <p:nvGrpSpPr>
        <p:cNvPr id="1" name="Shape 187"/>
        <p:cNvGrpSpPr/>
        <p:nvPr/>
      </p:nvGrpSpPr>
      <p:grpSpPr>
        <a:xfrm>
          <a:off x="0" y="0"/>
          <a:ext cx="0" cy="0"/>
          <a:chOff x="0" y="0"/>
          <a:chExt cx="0" cy="0"/>
        </a:xfrm>
      </p:grpSpPr>
      <p:sp>
        <p:nvSpPr>
          <p:cNvPr id="188" name="Google Shape;188;p2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89" name="Google Shape;189;p25"/>
          <p:cNvGrpSpPr/>
          <p:nvPr/>
        </p:nvGrpSpPr>
        <p:grpSpPr>
          <a:xfrm>
            <a:off x="-313691" y="-18375"/>
            <a:ext cx="1367790" cy="1637005"/>
            <a:chOff x="-313691" y="-18375"/>
            <a:chExt cx="1367790" cy="1637005"/>
          </a:xfrm>
        </p:grpSpPr>
        <p:sp>
          <p:nvSpPr>
            <p:cNvPr id="190" name="Google Shape;190;p2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25"/>
          <p:cNvGrpSpPr/>
          <p:nvPr/>
        </p:nvGrpSpPr>
        <p:grpSpPr>
          <a:xfrm>
            <a:off x="7485392" y="1755351"/>
            <a:ext cx="2830800" cy="3388272"/>
            <a:chOff x="7485392" y="1755351"/>
            <a:chExt cx="2830800" cy="3388272"/>
          </a:xfrm>
        </p:grpSpPr>
        <p:sp>
          <p:nvSpPr>
            <p:cNvPr id="194" name="Google Shape;194;p2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_1_1">
    <p:bg>
      <p:bgPr>
        <a:solidFill>
          <a:schemeClr val="lt1"/>
        </a:solidFill>
        <a:effectLst/>
      </p:bgPr>
    </p:bg>
    <p:spTree>
      <p:nvGrpSpPr>
        <p:cNvPr id="1" name="Shape 196"/>
        <p:cNvGrpSpPr/>
        <p:nvPr/>
      </p:nvGrpSpPr>
      <p:grpSpPr>
        <a:xfrm>
          <a:off x="0" y="0"/>
          <a:ext cx="0" cy="0"/>
          <a:chOff x="0" y="0"/>
          <a:chExt cx="0" cy="0"/>
        </a:xfrm>
      </p:grpSpPr>
      <p:sp>
        <p:nvSpPr>
          <p:cNvPr id="197" name="Google Shape;197;p2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6"/>
            </a:gs>
            <a:gs pos="100000">
              <a:schemeClr val="accent5"/>
            </a:gs>
          </a:gsLst>
          <a:lin ang="5400012"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14575" y="495875"/>
            <a:ext cx="6026700" cy="813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52" name="Google Shape;52;p13"/>
          <p:cNvSpPr txBox="1">
            <a:spLocks noGrp="1"/>
          </p:cNvSpPr>
          <p:nvPr>
            <p:ph type="body" idx="1"/>
          </p:nvPr>
        </p:nvSpPr>
        <p:spPr>
          <a:xfrm>
            <a:off x="914575" y="1584425"/>
            <a:ext cx="6999600" cy="29997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53" name="Google Shape;53;p13"/>
          <p:cNvSpPr txBox="1">
            <a:spLocks noGrp="1"/>
          </p:cNvSpPr>
          <p:nvPr>
            <p:ph type="sldNum" idx="12"/>
          </p:nvPr>
        </p:nvSpPr>
        <p:spPr>
          <a:xfrm>
            <a:off x="8557525" y="0"/>
            <a:ext cx="434100" cy="393600"/>
          </a:xfrm>
          <a:prstGeom prst="rect">
            <a:avLst/>
          </a:prstGeom>
          <a:noFill/>
          <a:ln>
            <a:noFill/>
          </a:ln>
        </p:spPr>
        <p:txBody>
          <a:bodyPr spcFirstLastPara="1" wrap="square" lIns="0" tIns="0" rIns="0" bIns="0" anchor="ctr" anchorCtr="0">
            <a:noAutofit/>
          </a:bodyPr>
          <a:lstStyle>
            <a:lvl1pPr lvl="0" algn="r" rtl="0">
              <a:buNone/>
              <a:defRPr sz="1200">
                <a:solidFill>
                  <a:schemeClr val="dk2"/>
                </a:solidFill>
                <a:latin typeface="IBM Plex Sans"/>
                <a:ea typeface="IBM Plex Sans"/>
                <a:cs typeface="IBM Plex Sans"/>
                <a:sym typeface="IBM Plex Sans"/>
              </a:defRPr>
            </a:lvl1pPr>
            <a:lvl2pPr lvl="1" algn="r" rtl="0">
              <a:buNone/>
              <a:defRPr sz="1200">
                <a:solidFill>
                  <a:schemeClr val="dk2"/>
                </a:solidFill>
                <a:latin typeface="IBM Plex Sans"/>
                <a:ea typeface="IBM Plex Sans"/>
                <a:cs typeface="IBM Plex Sans"/>
                <a:sym typeface="IBM Plex Sans"/>
              </a:defRPr>
            </a:lvl2pPr>
            <a:lvl3pPr lvl="2" algn="r" rtl="0">
              <a:buNone/>
              <a:defRPr sz="1200">
                <a:solidFill>
                  <a:schemeClr val="dk2"/>
                </a:solidFill>
                <a:latin typeface="IBM Plex Sans"/>
                <a:ea typeface="IBM Plex Sans"/>
                <a:cs typeface="IBM Plex Sans"/>
                <a:sym typeface="IBM Plex Sans"/>
              </a:defRPr>
            </a:lvl3pPr>
            <a:lvl4pPr lvl="3" algn="r" rtl="0">
              <a:buNone/>
              <a:defRPr sz="1200">
                <a:solidFill>
                  <a:schemeClr val="dk2"/>
                </a:solidFill>
                <a:latin typeface="IBM Plex Sans"/>
                <a:ea typeface="IBM Plex Sans"/>
                <a:cs typeface="IBM Plex Sans"/>
                <a:sym typeface="IBM Plex Sans"/>
              </a:defRPr>
            </a:lvl4pPr>
            <a:lvl5pPr lvl="4" algn="r" rtl="0">
              <a:buNone/>
              <a:defRPr sz="1200">
                <a:solidFill>
                  <a:schemeClr val="dk2"/>
                </a:solidFill>
                <a:latin typeface="IBM Plex Sans"/>
                <a:ea typeface="IBM Plex Sans"/>
                <a:cs typeface="IBM Plex Sans"/>
                <a:sym typeface="IBM Plex Sans"/>
              </a:defRPr>
            </a:lvl5pPr>
            <a:lvl6pPr lvl="5" algn="r" rtl="0">
              <a:buNone/>
              <a:defRPr sz="1200">
                <a:solidFill>
                  <a:schemeClr val="dk2"/>
                </a:solidFill>
                <a:latin typeface="IBM Plex Sans"/>
                <a:ea typeface="IBM Plex Sans"/>
                <a:cs typeface="IBM Plex Sans"/>
                <a:sym typeface="IBM Plex Sans"/>
              </a:defRPr>
            </a:lvl6pPr>
            <a:lvl7pPr lvl="6" algn="r" rtl="0">
              <a:buNone/>
              <a:defRPr sz="1200">
                <a:solidFill>
                  <a:schemeClr val="dk2"/>
                </a:solidFill>
                <a:latin typeface="IBM Plex Sans"/>
                <a:ea typeface="IBM Plex Sans"/>
                <a:cs typeface="IBM Plex Sans"/>
                <a:sym typeface="IBM Plex Sans"/>
              </a:defRPr>
            </a:lvl7pPr>
            <a:lvl8pPr lvl="7" algn="r" rtl="0">
              <a:buNone/>
              <a:defRPr sz="1200">
                <a:solidFill>
                  <a:schemeClr val="dk2"/>
                </a:solidFill>
                <a:latin typeface="IBM Plex Sans"/>
                <a:ea typeface="IBM Plex Sans"/>
                <a:cs typeface="IBM Plex Sans"/>
                <a:sym typeface="IBM Plex Sans"/>
              </a:defRPr>
            </a:lvl8pPr>
            <a:lvl9pPr lvl="8" algn="r" rtl="0">
              <a:buNone/>
              <a:defRPr sz="1200">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jpg"/><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www.toyota.com/rav4/?srchid=sea:Model_RAV4_SET_US:GOOGLE:Toyota_RAV4_Gallery_Ads_EXACT::&amp;gclsrc=aw.ds&amp;&amp;gclid=CjwKCAjwztL2BRATEiwAvnALcniOBdSv5AwOo6kn97cWucEMyoT3cMoNfsAI8bufvljZs9sxxWPqaRoC5H0QAvD_BwE&amp;gclsrc=aw.ds" TargetMode="External"/><Relationship Id="rId6" Type="http://schemas.openxmlformats.org/officeDocument/2006/relationships/image" Target="../media/image8.png"/><Relationship Id="rId7" Type="http://schemas.openxmlformats.org/officeDocument/2006/relationships/hyperlink" Target="https://pressroom.toyota.com/toyota-revs-up-lineup-with-new-302-horsepower-rav4-prime/" TargetMode="External"/><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ww2.arb.ca.gov/ghg-inventory-data" TargetMode="External"/><Relationship Id="rId4" Type="http://schemas.openxmlformats.org/officeDocument/2006/relationships/hyperlink" Target="https://www.cars.com/research/compare/?vehicles=chevrolet-bolt_ev-2020,chevrolet-volt-2019" TargetMode="External"/><Relationship Id="rId5" Type="http://schemas.openxmlformats.org/officeDocument/2006/relationships/hyperlink" Target="https://www.chrysler.com/pacifica/hybrid.html" TargetMode="External"/><Relationship Id="rId6" Type="http://schemas.openxmlformats.org/officeDocument/2006/relationships/hyperlink" Target="https://www.toyota.com/rav4/?srchid=sea:Model_RAV4_SET_US:GOOGLE:Toyota_RAV4_Gallery_Ads_EXACT::&amp;gclsrc=aw.ds&amp;&amp;gclid=CjwKCAjwztL2BRATEiwAvnALcniOBdSv5AwOo6kn97cWucEMyoT3cMoNfsAI8bufvljZs9sxxWPqaRoC5H0QAvD_BwE&amp;gclsrc=aw.ds" TargetMode="External"/><Relationship Id="rId7" Type="http://schemas.openxmlformats.org/officeDocument/2006/relationships/hyperlink" Target="https://pressroom.toyota.com/toyota-revs-up-lineup-with-new-302-horsepower-rav4-prime/" TargetMode="External"/><Relationship Id="rId8" Type="http://schemas.openxmlformats.org/officeDocument/2006/relationships/hyperlink" Target="https://www.hyundaiusa.com/us/en/build/#/368" TargetMode="External"/><Relationship Id="rId9" Type="http://schemas.openxmlformats.org/officeDocument/2006/relationships/hyperlink" Target="https://www.fueleconomy.gov/feg/taxevb.shtml" TargetMode="External"/><Relationship Id="rId10" Type="http://schemas.openxmlformats.org/officeDocument/2006/relationships/hyperlink" Target="https://cleanvehiclerebate.org/eng" TargetMode="External"/><Relationship Id="rId11" Type="http://schemas.openxmlformats.org/officeDocument/2006/relationships/hyperlink" Target="http://doi.org/10.17605/OSF.IO/HNPUJ" TargetMode="External"/><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203" name="Google Shape;203;p27"/>
          <p:cNvSpPr txBox="1"/>
          <p:nvPr/>
        </p:nvSpPr>
        <p:spPr>
          <a:xfrm>
            <a:off x="957600" y="1143000"/>
            <a:ext cx="7228800" cy="152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chemeClr val="accent1"/>
                </a:solidFill>
                <a:latin typeface="Merriweather"/>
                <a:ea typeface="Merriweather"/>
                <a:cs typeface="Merriweather"/>
                <a:sym typeface="Merriweather"/>
              </a:rPr>
              <a:t>Electrifying UC Davis Light Duty Fleet</a:t>
            </a:r>
            <a:endParaRPr sz="4800" b="1">
              <a:solidFill>
                <a:schemeClr val="accent1"/>
              </a:solidFill>
              <a:latin typeface="Merriweather"/>
              <a:ea typeface="Merriweather"/>
              <a:cs typeface="Merriweather"/>
              <a:sym typeface="Merriweather"/>
            </a:endParaRPr>
          </a:p>
        </p:txBody>
      </p:sp>
      <p:sp>
        <p:nvSpPr>
          <p:cNvPr id="204" name="Google Shape;204;p27"/>
          <p:cNvSpPr txBox="1"/>
          <p:nvPr/>
        </p:nvSpPr>
        <p:spPr>
          <a:xfrm>
            <a:off x="2378850" y="3228975"/>
            <a:ext cx="4386300" cy="9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chemeClr val="accent2"/>
                </a:solidFill>
                <a:latin typeface="IBM Plex Sans"/>
                <a:ea typeface="IBM Plex Sans"/>
                <a:cs typeface="IBM Plex Sans"/>
                <a:sym typeface="IBM Plex Sans"/>
              </a:rPr>
              <a:t>By: Jonathan Boyd</a:t>
            </a:r>
            <a:endParaRPr sz="1900" b="1">
              <a:solidFill>
                <a:schemeClr val="accent2"/>
              </a:solidFill>
              <a:latin typeface="IBM Plex Sans"/>
              <a:ea typeface="IBM Plex Sans"/>
              <a:cs typeface="IBM Plex Sans"/>
              <a:sym typeface="IBM Plex Sans"/>
            </a:endParaRPr>
          </a:p>
          <a:p>
            <a:pPr marL="0" lvl="0" indent="0" algn="ctr" rtl="0">
              <a:spcBef>
                <a:spcPts val="0"/>
              </a:spcBef>
              <a:spcAft>
                <a:spcPts val="0"/>
              </a:spcAft>
              <a:buNone/>
            </a:pPr>
            <a:r>
              <a:rPr lang="en" sz="1900" b="1">
                <a:solidFill>
                  <a:schemeClr val="accent2"/>
                </a:solidFill>
                <a:latin typeface="IBM Plex Sans"/>
                <a:ea typeface="IBM Plex Sans"/>
                <a:cs typeface="IBM Plex Sans"/>
                <a:sym typeface="IBM Plex Sans"/>
              </a:rPr>
              <a:t>Oleksandr Syrovoi</a:t>
            </a:r>
            <a:endParaRPr sz="1900" b="1">
              <a:solidFill>
                <a:schemeClr val="accent2"/>
              </a:solidFill>
              <a:latin typeface="IBM Plex Sans"/>
              <a:ea typeface="IBM Plex Sans"/>
              <a:cs typeface="IBM Plex Sans"/>
              <a:sym typeface="IBM Plex Sans"/>
            </a:endParaRPr>
          </a:p>
          <a:p>
            <a:pPr marL="0" lvl="0" indent="0" algn="ctr" rtl="0">
              <a:spcBef>
                <a:spcPts val="0"/>
              </a:spcBef>
              <a:spcAft>
                <a:spcPts val="0"/>
              </a:spcAft>
              <a:buNone/>
            </a:pPr>
            <a:r>
              <a:rPr lang="en" sz="1900" b="1">
                <a:solidFill>
                  <a:schemeClr val="accent2"/>
                </a:solidFill>
                <a:latin typeface="IBM Plex Sans"/>
                <a:ea typeface="IBM Plex Sans"/>
                <a:cs typeface="IBM Plex Sans"/>
                <a:sym typeface="IBM Plex Sans"/>
              </a:rPr>
              <a:t>Julia Hoffman</a:t>
            </a:r>
            <a:endParaRPr>
              <a:latin typeface="IBM Plex Sans Light"/>
              <a:ea typeface="IBM Plex Sans Light"/>
              <a:cs typeface="IBM Plex Sans Light"/>
              <a:sym typeface="IBM Plex Sans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title"/>
          </p:nvPr>
        </p:nvSpPr>
        <p:spPr>
          <a:xfrm>
            <a:off x="8383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t>Significant Progress on University Electricity Mix</a:t>
            </a:r>
            <a:endParaRPr sz="2500"/>
          </a:p>
        </p:txBody>
      </p:sp>
      <p:pic>
        <p:nvPicPr>
          <p:cNvPr id="269" name="Google Shape;269;p36"/>
          <p:cNvPicPr preferRelativeResize="0"/>
          <p:nvPr/>
        </p:nvPicPr>
        <p:blipFill rotWithShape="1">
          <a:blip r:embed="rId3">
            <a:alphaModFix/>
          </a:blip>
          <a:srcRect l="14590" t="6749" r="15061" b="6384"/>
          <a:stretch/>
        </p:blipFill>
        <p:spPr>
          <a:xfrm>
            <a:off x="3788575" y="1377100"/>
            <a:ext cx="3291174" cy="3292824"/>
          </a:xfrm>
          <a:prstGeom prst="rect">
            <a:avLst/>
          </a:prstGeom>
          <a:noFill/>
          <a:ln>
            <a:noFill/>
          </a:ln>
        </p:spPr>
      </p:pic>
      <p:sp>
        <p:nvSpPr>
          <p:cNvPr id="270" name="Google Shape;270;p36"/>
          <p:cNvSpPr txBox="1"/>
          <p:nvPr/>
        </p:nvSpPr>
        <p:spPr>
          <a:xfrm>
            <a:off x="220325" y="1377100"/>
            <a:ext cx="46254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2200" b="1">
                <a:solidFill>
                  <a:schemeClr val="accent4"/>
                </a:solidFill>
                <a:latin typeface="IBM Plex Sans"/>
                <a:ea typeface="IBM Plex Sans"/>
                <a:cs typeface="IBM Plex Sans"/>
                <a:sym typeface="IBM Plex Sans"/>
              </a:rPr>
              <a:t>UC Davis Grid Emissions </a:t>
            </a:r>
            <a:endParaRPr sz="2200">
              <a:solidFill>
                <a:schemeClr val="dk1"/>
              </a:solidFill>
              <a:latin typeface="IBM Plex Sans Light"/>
              <a:ea typeface="IBM Plex Sans Light"/>
              <a:cs typeface="IBM Plex Sans Light"/>
              <a:sym typeface="IBM Plex Sans Light"/>
            </a:endParaRPr>
          </a:p>
          <a:p>
            <a:pPr marL="457200" lvl="0" indent="-368300" algn="l" rtl="0">
              <a:lnSpc>
                <a:spcPct val="115000"/>
              </a:lnSpc>
              <a:spcBef>
                <a:spcPts val="600"/>
              </a:spcBef>
              <a:spcAft>
                <a:spcPts val="0"/>
              </a:spcAft>
              <a:buClr>
                <a:schemeClr val="accent1"/>
              </a:buClr>
              <a:buSzPts val="2200"/>
              <a:buFont typeface="IBM Plex Sans Light"/>
              <a:buChar char="▰"/>
            </a:pPr>
            <a:r>
              <a:rPr lang="en" sz="2200">
                <a:solidFill>
                  <a:schemeClr val="dk1"/>
                </a:solidFill>
                <a:latin typeface="IBM Plex Sans Light"/>
                <a:ea typeface="IBM Plex Sans Light"/>
                <a:cs typeface="IBM Plex Sans Light"/>
                <a:sym typeface="IBM Plex Sans Light"/>
              </a:rPr>
              <a:t>2,109 lb GHG</a:t>
            </a:r>
            <a:endParaRPr sz="2200">
              <a:solidFill>
                <a:schemeClr val="dk1"/>
              </a:solidFill>
              <a:latin typeface="IBM Plex Sans Light"/>
              <a:ea typeface="IBM Plex Sans Light"/>
              <a:cs typeface="IBM Plex Sans Light"/>
              <a:sym typeface="IBM Plex Sans Light"/>
            </a:endParaRPr>
          </a:p>
          <a:p>
            <a:pPr marL="0" lvl="0" indent="0" algn="l" rtl="0">
              <a:lnSpc>
                <a:spcPct val="115000"/>
              </a:lnSpc>
              <a:spcBef>
                <a:spcPts val="600"/>
              </a:spcBef>
              <a:spcAft>
                <a:spcPts val="0"/>
              </a:spcAft>
              <a:buNone/>
            </a:pPr>
            <a:r>
              <a:rPr lang="en" sz="2200" b="1">
                <a:solidFill>
                  <a:schemeClr val="accent4"/>
                </a:solidFill>
                <a:latin typeface="IBM Plex Sans"/>
                <a:ea typeface="IBM Plex Sans"/>
                <a:cs typeface="IBM Plex Sans"/>
                <a:sym typeface="IBM Plex Sans"/>
              </a:rPr>
              <a:t>CA Grid Emissions</a:t>
            </a:r>
            <a:endParaRPr sz="2200">
              <a:solidFill>
                <a:schemeClr val="dk1"/>
              </a:solidFill>
              <a:latin typeface="IBM Plex Sans Light"/>
              <a:ea typeface="IBM Plex Sans Light"/>
              <a:cs typeface="IBM Plex Sans Light"/>
              <a:sym typeface="IBM Plex Sans Light"/>
            </a:endParaRPr>
          </a:p>
          <a:p>
            <a:pPr marL="457200" lvl="0" indent="-368300" algn="l" rtl="0">
              <a:lnSpc>
                <a:spcPct val="115000"/>
              </a:lnSpc>
              <a:spcBef>
                <a:spcPts val="600"/>
              </a:spcBef>
              <a:spcAft>
                <a:spcPts val="0"/>
              </a:spcAft>
              <a:buClr>
                <a:schemeClr val="accent1"/>
              </a:buClr>
              <a:buSzPts val="2200"/>
              <a:buFont typeface="IBM Plex Sans Light"/>
              <a:buChar char="▰"/>
            </a:pPr>
            <a:r>
              <a:rPr lang="en" sz="2200">
                <a:solidFill>
                  <a:schemeClr val="dk1"/>
                </a:solidFill>
                <a:latin typeface="IBM Plex Sans Light"/>
                <a:ea typeface="IBM Plex Sans Light"/>
                <a:cs typeface="IBM Plex Sans Light"/>
                <a:sym typeface="IBM Plex Sans Light"/>
              </a:rPr>
              <a:t>19,365 lb GHG</a:t>
            </a:r>
            <a:endParaRPr sz="2200">
              <a:solidFill>
                <a:schemeClr val="dk1"/>
              </a:solidFill>
              <a:latin typeface="IBM Plex Sans Light"/>
              <a:ea typeface="IBM Plex Sans Light"/>
              <a:cs typeface="IBM Plex Sans Light"/>
              <a:sym typeface="IBM Plex Sans Light"/>
            </a:endParaRPr>
          </a:p>
        </p:txBody>
      </p:sp>
      <p:pic>
        <p:nvPicPr>
          <p:cNvPr id="271" name="Google Shape;271;p36"/>
          <p:cNvPicPr preferRelativeResize="0"/>
          <p:nvPr/>
        </p:nvPicPr>
        <p:blipFill>
          <a:blip r:embed="rId4">
            <a:alphaModFix/>
          </a:blip>
          <a:stretch>
            <a:fillRect/>
          </a:stretch>
        </p:blipFill>
        <p:spPr>
          <a:xfrm>
            <a:off x="792550" y="3424475"/>
            <a:ext cx="2127575" cy="1404200"/>
          </a:xfrm>
          <a:prstGeom prst="rect">
            <a:avLst/>
          </a:prstGeom>
          <a:noFill/>
          <a:ln>
            <a:noFill/>
          </a:ln>
        </p:spPr>
      </p:pic>
      <p:sp>
        <p:nvSpPr>
          <p:cNvPr id="272" name="Google Shape;272;p36"/>
          <p:cNvSpPr txBox="1"/>
          <p:nvPr/>
        </p:nvSpPr>
        <p:spPr>
          <a:xfrm>
            <a:off x="697175" y="4697350"/>
            <a:ext cx="2367300" cy="2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IBM Plex Sans Light"/>
                <a:ea typeface="IBM Plex Sans Light"/>
                <a:cs typeface="IBM Plex Sans Light"/>
                <a:sym typeface="IBM Plex Sans Light"/>
              </a:rPr>
              <a:t>https://www.cars.com/research/compare/?vehicles=chevrolet-bolt_ev-2020,chevrolet-volt-2019</a:t>
            </a:r>
            <a:endParaRPr sz="600">
              <a:latin typeface="IBM Plex Sans Light"/>
              <a:ea typeface="IBM Plex Sans Light"/>
              <a:cs typeface="IBM Plex Sans Light"/>
              <a:sym typeface="IBM Plex Sans Ligh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ctrTitle"/>
          </p:nvPr>
        </p:nvSpPr>
        <p:spPr>
          <a:xfrm>
            <a:off x="1790700" y="1726138"/>
            <a:ext cx="5562600" cy="582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Case Study 2</a:t>
            </a:r>
            <a:endParaRPr/>
          </a:p>
        </p:txBody>
      </p:sp>
      <p:sp>
        <p:nvSpPr>
          <p:cNvPr id="278" name="Google Shape;278;p37"/>
          <p:cNvSpPr txBox="1">
            <a:spLocks noGrp="1"/>
          </p:cNvSpPr>
          <p:nvPr>
            <p:ph type="subTitle" idx="1"/>
          </p:nvPr>
        </p:nvSpPr>
        <p:spPr>
          <a:xfrm>
            <a:off x="1790700" y="2405263"/>
            <a:ext cx="5562600" cy="106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b="1">
                <a:latin typeface="IBM Plex Sans"/>
                <a:ea typeface="IBM Plex Sans"/>
                <a:cs typeface="IBM Plex Sans"/>
                <a:sym typeface="IBM Plex Sans"/>
              </a:rPr>
              <a:t>RAV4 2020 Conventional</a:t>
            </a:r>
            <a:endParaRPr sz="2000" b="1">
              <a:latin typeface="IBM Plex Sans"/>
              <a:ea typeface="IBM Plex Sans"/>
              <a:cs typeface="IBM Plex Sans"/>
              <a:sym typeface="IBM Plex Sans"/>
            </a:endParaRPr>
          </a:p>
          <a:p>
            <a:pPr marL="0" lvl="0" indent="0" algn="l" rtl="0">
              <a:spcBef>
                <a:spcPts val="0"/>
              </a:spcBef>
              <a:spcAft>
                <a:spcPts val="0"/>
              </a:spcAft>
              <a:buNone/>
            </a:pPr>
            <a:r>
              <a:rPr lang="en" sz="2000" b="1">
                <a:latin typeface="IBM Plex Sans"/>
                <a:ea typeface="IBM Plex Sans"/>
                <a:cs typeface="IBM Plex Sans"/>
                <a:sym typeface="IBM Plex Sans"/>
              </a:rPr>
              <a:t>RAV4 Prime 2021</a:t>
            </a:r>
            <a:endParaRPr sz="2000" b="1">
              <a:latin typeface="IBM Plex Sans"/>
              <a:ea typeface="IBM Plex Sans"/>
              <a:cs typeface="IBM Plex Sans"/>
              <a:sym typeface="IBM Plex Sans"/>
            </a:endParaRPr>
          </a:p>
          <a:p>
            <a:pPr marL="0" lvl="0" indent="0" algn="l" rtl="0">
              <a:spcBef>
                <a:spcPts val="0"/>
              </a:spcBef>
              <a:spcAft>
                <a:spcPts val="0"/>
              </a:spcAft>
              <a:buNone/>
            </a:pPr>
            <a:r>
              <a:rPr lang="en" sz="2000" b="1">
                <a:latin typeface="IBM Plex Sans"/>
                <a:ea typeface="IBM Plex Sans"/>
                <a:cs typeface="IBM Plex Sans"/>
                <a:sym typeface="IBM Plex Sans"/>
              </a:rPr>
              <a:t>Hyundai Kona Electric </a:t>
            </a:r>
            <a:endParaRPr sz="2000" b="1">
              <a:latin typeface="IBM Plex Sans"/>
              <a:ea typeface="IBM Plex Sans"/>
              <a:cs typeface="IBM Plex Sans"/>
              <a:sym typeface="IBM Plex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t>Key Differences</a:t>
            </a:r>
            <a:endParaRPr sz="2500"/>
          </a:p>
        </p:txBody>
      </p:sp>
      <p:sp>
        <p:nvSpPr>
          <p:cNvPr id="284" name="Google Shape;284;p38"/>
          <p:cNvSpPr txBox="1">
            <a:spLocks noGrp="1"/>
          </p:cNvSpPr>
          <p:nvPr>
            <p:ph type="body" idx="1"/>
          </p:nvPr>
        </p:nvSpPr>
        <p:spPr>
          <a:xfrm>
            <a:off x="914575" y="1584425"/>
            <a:ext cx="2177100" cy="2957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solidFill>
                  <a:schemeClr val="accent4"/>
                </a:solidFill>
                <a:latin typeface="IBM Plex Sans"/>
                <a:ea typeface="IBM Plex Sans"/>
                <a:cs typeface="IBM Plex Sans"/>
                <a:sym typeface="IBM Plex Sans"/>
              </a:rPr>
              <a:t>RAV4 2020 Conventional</a:t>
            </a:r>
            <a:endParaRPr b="1">
              <a:solidFill>
                <a:schemeClr val="accent4"/>
              </a:solidFill>
              <a:latin typeface="IBM Plex Sans"/>
              <a:ea typeface="IBM Plex Sans"/>
              <a:cs typeface="IBM Plex Sans"/>
              <a:sym typeface="IBM Plex Sans"/>
            </a:endParaRPr>
          </a:p>
          <a:p>
            <a:pPr marL="457200" lvl="0" indent="-342900" algn="l" rtl="0">
              <a:spcBef>
                <a:spcPts val="600"/>
              </a:spcBef>
              <a:spcAft>
                <a:spcPts val="0"/>
              </a:spcAft>
              <a:buSzPts val="1800"/>
              <a:buChar char="▰"/>
            </a:pPr>
            <a:r>
              <a:rPr lang="en"/>
              <a:t>Current UC Davis vehicle</a:t>
            </a:r>
            <a:endParaRPr/>
          </a:p>
          <a:p>
            <a:pPr marL="457200" lvl="0" indent="-342900" algn="l" rtl="0">
              <a:spcBef>
                <a:spcPts val="0"/>
              </a:spcBef>
              <a:spcAft>
                <a:spcPts val="0"/>
              </a:spcAft>
              <a:buSzPts val="1800"/>
              <a:buChar char="▰"/>
            </a:pPr>
            <a:r>
              <a:rPr lang="en"/>
              <a:t>All electric range = 0 mi</a:t>
            </a:r>
            <a:endParaRPr/>
          </a:p>
        </p:txBody>
      </p:sp>
      <p:sp>
        <p:nvSpPr>
          <p:cNvPr id="285" name="Google Shape;285;p38"/>
          <p:cNvSpPr txBox="1">
            <a:spLocks noGrp="1"/>
          </p:cNvSpPr>
          <p:nvPr>
            <p:ph type="body" idx="2"/>
          </p:nvPr>
        </p:nvSpPr>
        <p:spPr>
          <a:xfrm>
            <a:off x="3325823" y="1584425"/>
            <a:ext cx="2177100" cy="2957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solidFill>
                  <a:schemeClr val="accent4"/>
                </a:solidFill>
                <a:latin typeface="IBM Plex Sans"/>
                <a:ea typeface="IBM Plex Sans"/>
                <a:cs typeface="IBM Plex Sans"/>
                <a:sym typeface="IBM Plex Sans"/>
              </a:rPr>
              <a:t>RAV4 Prime 2021</a:t>
            </a:r>
            <a:endParaRPr b="1">
              <a:solidFill>
                <a:schemeClr val="accent4"/>
              </a:solidFill>
              <a:latin typeface="IBM Plex Sans"/>
              <a:ea typeface="IBM Plex Sans"/>
              <a:cs typeface="IBM Plex Sans"/>
              <a:sym typeface="IBM Plex Sans"/>
            </a:endParaRPr>
          </a:p>
          <a:p>
            <a:pPr marL="0" lvl="0" indent="0" algn="l" rtl="0">
              <a:spcBef>
                <a:spcPts val="600"/>
              </a:spcBef>
              <a:spcAft>
                <a:spcPts val="0"/>
              </a:spcAft>
              <a:buNone/>
            </a:pPr>
            <a:endParaRPr sz="1200">
              <a:solidFill>
                <a:schemeClr val="accent4"/>
              </a:solidFill>
            </a:endParaRPr>
          </a:p>
          <a:p>
            <a:pPr marL="457200" lvl="0" indent="-342900" algn="l" rtl="0">
              <a:spcBef>
                <a:spcPts val="600"/>
              </a:spcBef>
              <a:spcAft>
                <a:spcPts val="0"/>
              </a:spcAft>
              <a:buSzPts val="1800"/>
              <a:buChar char="▰"/>
            </a:pPr>
            <a:r>
              <a:rPr lang="en"/>
              <a:t>Future vehicle option, PHEV</a:t>
            </a:r>
            <a:endParaRPr/>
          </a:p>
          <a:p>
            <a:pPr marL="457200" lvl="0" indent="-342900" algn="l" rtl="0">
              <a:spcBef>
                <a:spcPts val="0"/>
              </a:spcBef>
              <a:spcAft>
                <a:spcPts val="0"/>
              </a:spcAft>
              <a:buSzPts val="1800"/>
              <a:buChar char="▰"/>
            </a:pPr>
            <a:r>
              <a:rPr lang="en"/>
              <a:t>All electric range = 39 mi</a:t>
            </a:r>
            <a:endParaRPr/>
          </a:p>
        </p:txBody>
      </p:sp>
      <p:sp>
        <p:nvSpPr>
          <p:cNvPr id="286" name="Google Shape;286;p38"/>
          <p:cNvSpPr txBox="1">
            <a:spLocks noGrp="1"/>
          </p:cNvSpPr>
          <p:nvPr>
            <p:ph type="body" idx="3"/>
          </p:nvPr>
        </p:nvSpPr>
        <p:spPr>
          <a:xfrm>
            <a:off x="5737072" y="1584425"/>
            <a:ext cx="2177100" cy="2957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solidFill>
                  <a:schemeClr val="accent4"/>
                </a:solidFill>
                <a:latin typeface="IBM Plex Sans"/>
                <a:ea typeface="IBM Plex Sans"/>
                <a:cs typeface="IBM Plex Sans"/>
                <a:sym typeface="IBM Plex Sans"/>
              </a:rPr>
              <a:t>Hyundai Kona Electric 2020</a:t>
            </a:r>
            <a:endParaRPr b="1">
              <a:solidFill>
                <a:schemeClr val="accent4"/>
              </a:solidFill>
              <a:latin typeface="IBM Plex Sans"/>
              <a:ea typeface="IBM Plex Sans"/>
              <a:cs typeface="IBM Plex Sans"/>
              <a:sym typeface="IBM Plex Sans"/>
            </a:endParaRPr>
          </a:p>
          <a:p>
            <a:pPr marL="457200" lvl="0" indent="-342900" algn="l" rtl="0">
              <a:spcBef>
                <a:spcPts val="600"/>
              </a:spcBef>
              <a:spcAft>
                <a:spcPts val="0"/>
              </a:spcAft>
              <a:buSzPts val="1800"/>
              <a:buChar char="▰"/>
            </a:pPr>
            <a:r>
              <a:rPr lang="en"/>
              <a:t>Current Electric alternative</a:t>
            </a:r>
            <a:endParaRPr/>
          </a:p>
          <a:p>
            <a:pPr marL="457200" lvl="0" indent="-342900" algn="l" rtl="0">
              <a:spcBef>
                <a:spcPts val="0"/>
              </a:spcBef>
              <a:spcAft>
                <a:spcPts val="0"/>
              </a:spcAft>
              <a:buSzPts val="1800"/>
              <a:buChar char="▰"/>
            </a:pPr>
            <a:r>
              <a:rPr lang="en"/>
              <a:t>All electric range = 258 mi </a:t>
            </a:r>
            <a:endParaRPr/>
          </a:p>
        </p:txBody>
      </p:sp>
      <p:pic>
        <p:nvPicPr>
          <p:cNvPr id="287" name="Google Shape;287;p38"/>
          <p:cNvPicPr preferRelativeResize="0"/>
          <p:nvPr/>
        </p:nvPicPr>
        <p:blipFill>
          <a:blip r:embed="rId3">
            <a:alphaModFix/>
          </a:blip>
          <a:stretch>
            <a:fillRect/>
          </a:stretch>
        </p:blipFill>
        <p:spPr>
          <a:xfrm>
            <a:off x="3554500" y="3759075"/>
            <a:ext cx="1829933" cy="920276"/>
          </a:xfrm>
          <a:prstGeom prst="rect">
            <a:avLst/>
          </a:prstGeom>
          <a:noFill/>
          <a:ln>
            <a:noFill/>
          </a:ln>
        </p:spPr>
      </p:pic>
      <p:pic>
        <p:nvPicPr>
          <p:cNvPr id="288" name="Google Shape;288;p38"/>
          <p:cNvPicPr preferRelativeResize="0"/>
          <p:nvPr/>
        </p:nvPicPr>
        <p:blipFill>
          <a:blip r:embed="rId4">
            <a:alphaModFix/>
          </a:blip>
          <a:stretch>
            <a:fillRect/>
          </a:stretch>
        </p:blipFill>
        <p:spPr>
          <a:xfrm>
            <a:off x="843775" y="3709125"/>
            <a:ext cx="2177100" cy="1107000"/>
          </a:xfrm>
          <a:prstGeom prst="rect">
            <a:avLst/>
          </a:prstGeom>
          <a:noFill/>
          <a:ln>
            <a:noFill/>
          </a:ln>
        </p:spPr>
      </p:pic>
      <p:sp>
        <p:nvSpPr>
          <p:cNvPr id="289" name="Google Shape;289;p38"/>
          <p:cNvSpPr txBox="1"/>
          <p:nvPr/>
        </p:nvSpPr>
        <p:spPr>
          <a:xfrm>
            <a:off x="1068950" y="4700800"/>
            <a:ext cx="2177100" cy="2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
                <a:uFill>
                  <a:noFill/>
                </a:uFill>
                <a:latin typeface="IBM Plex Sans"/>
                <a:ea typeface="IBM Plex Sans"/>
                <a:cs typeface="IBM Plex Sans"/>
                <a:sym typeface="IBM Plex Sans"/>
                <a:hlinkClick r:id="rId5"/>
              </a:rPr>
              <a:t>https://www.toyota.com/rav4/?srchid=sea:Model_RAV4_SET_US:GOOGLE:Toyota_RAV4_Gallery_Ads_EXACT::&amp;gclsrc=aw.ds&amp;&amp;gclid=CjwKCAjwztL2BRATEiwAvnALcniOBdSv5AwOo6kn97cWucEMyoT3cMoNfsAI8bufvljZs9sxxWPqaRoC5H0QAvD_BwE&amp;gclsrc=aw.ds</a:t>
            </a:r>
            <a:r>
              <a:rPr lang="en" sz="400">
                <a:latin typeface="IBM Plex Sans"/>
                <a:ea typeface="IBM Plex Sans"/>
                <a:cs typeface="IBM Plex Sans"/>
                <a:sym typeface="IBM Plex Sans"/>
              </a:rPr>
              <a:t> </a:t>
            </a:r>
            <a:endParaRPr sz="400">
              <a:latin typeface="IBM Plex Sans Light"/>
              <a:ea typeface="IBM Plex Sans Light"/>
              <a:cs typeface="IBM Plex Sans Light"/>
              <a:sym typeface="IBM Plex Sans Light"/>
            </a:endParaRPr>
          </a:p>
        </p:txBody>
      </p:sp>
      <p:pic>
        <p:nvPicPr>
          <p:cNvPr id="290" name="Google Shape;290;p38"/>
          <p:cNvPicPr preferRelativeResize="0"/>
          <p:nvPr/>
        </p:nvPicPr>
        <p:blipFill>
          <a:blip r:embed="rId6">
            <a:alphaModFix/>
          </a:blip>
          <a:stretch>
            <a:fillRect/>
          </a:stretch>
        </p:blipFill>
        <p:spPr>
          <a:xfrm>
            <a:off x="5847249" y="3759076"/>
            <a:ext cx="1704300" cy="920275"/>
          </a:xfrm>
          <a:prstGeom prst="rect">
            <a:avLst/>
          </a:prstGeom>
          <a:noFill/>
          <a:ln>
            <a:noFill/>
          </a:ln>
        </p:spPr>
      </p:pic>
      <p:sp>
        <p:nvSpPr>
          <p:cNvPr id="291" name="Google Shape;291;p38"/>
          <p:cNvSpPr txBox="1"/>
          <p:nvPr/>
        </p:nvSpPr>
        <p:spPr>
          <a:xfrm>
            <a:off x="5811500" y="4741750"/>
            <a:ext cx="1910400" cy="2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latin typeface="IBM Plex Sans Light"/>
                <a:ea typeface="IBM Plex Sans Light"/>
                <a:cs typeface="IBM Plex Sans Light"/>
                <a:sym typeface="IBM Plex Sans Light"/>
              </a:rPr>
              <a:t>https://www.hyundaiusa.com/us/en/build/#/368</a:t>
            </a:r>
            <a:endParaRPr sz="500">
              <a:latin typeface="IBM Plex Sans Light"/>
              <a:ea typeface="IBM Plex Sans Light"/>
              <a:cs typeface="IBM Plex Sans Light"/>
              <a:sym typeface="IBM Plex Sans Light"/>
            </a:endParaRPr>
          </a:p>
        </p:txBody>
      </p:sp>
      <p:sp>
        <p:nvSpPr>
          <p:cNvPr id="292" name="Google Shape;292;p38"/>
          <p:cNvSpPr txBox="1"/>
          <p:nvPr/>
        </p:nvSpPr>
        <p:spPr>
          <a:xfrm>
            <a:off x="3528863" y="4741750"/>
            <a:ext cx="1999800" cy="2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uFill>
                  <a:noFill/>
                </a:uFill>
                <a:latin typeface="IBM Plex Sans"/>
                <a:ea typeface="IBM Plex Sans"/>
                <a:cs typeface="IBM Plex Sans"/>
                <a:sym typeface="IBM Plex Sans"/>
                <a:hlinkClick r:id="rId7"/>
              </a:rPr>
              <a:t>https://pressroom.toyota.com/toyota-revs-up-lineup-with-new-302-horsepower-rav4-prime/</a:t>
            </a:r>
            <a:r>
              <a:rPr lang="en" sz="500">
                <a:latin typeface="IBM Plex Sans"/>
                <a:ea typeface="IBM Plex Sans"/>
                <a:cs typeface="IBM Plex Sans"/>
                <a:sym typeface="IBM Plex Sans"/>
              </a:rPr>
              <a:t>  </a:t>
            </a:r>
            <a:endParaRPr sz="500">
              <a:latin typeface="IBM Plex Sans Light"/>
              <a:ea typeface="IBM Plex Sans Light"/>
              <a:cs typeface="IBM Plex Sans Light"/>
              <a:sym typeface="IBM Plex Sans Ligh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9"/>
          <p:cNvSpPr/>
          <p:nvPr/>
        </p:nvSpPr>
        <p:spPr>
          <a:xfrm>
            <a:off x="-666750" y="786200"/>
            <a:ext cx="8643300" cy="1184100"/>
          </a:xfrm>
          <a:prstGeom prst="parallelogram">
            <a:avLst>
              <a:gd name="adj" fmla="val 55975"/>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9"/>
          <p:cNvSpPr/>
          <p:nvPr/>
        </p:nvSpPr>
        <p:spPr>
          <a:xfrm>
            <a:off x="2066925" y="2141650"/>
            <a:ext cx="5210100" cy="1184100"/>
          </a:xfrm>
          <a:prstGeom prst="parallelogram">
            <a:avLst>
              <a:gd name="adj" fmla="val 55975"/>
            </a:avLst>
          </a:prstGeom>
          <a:gradFill>
            <a:gsLst>
              <a:gs pos="0">
                <a:schemeClr val="accent2"/>
              </a:gs>
              <a:gs pos="100000">
                <a:schemeClr val="accent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9"/>
          <p:cNvSpPr/>
          <p:nvPr/>
        </p:nvSpPr>
        <p:spPr>
          <a:xfrm>
            <a:off x="1354100" y="3497125"/>
            <a:ext cx="8466300" cy="1184100"/>
          </a:xfrm>
          <a:prstGeom prst="parallelogram">
            <a:avLst>
              <a:gd name="adj" fmla="val 55975"/>
            </a:avLst>
          </a:prstGeom>
          <a:gradFill>
            <a:gsLst>
              <a:gs pos="0">
                <a:schemeClr val="accent4"/>
              </a:gs>
              <a:gs pos="100000">
                <a:schemeClr val="accent5"/>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9"/>
          <p:cNvSpPr txBox="1">
            <a:spLocks noGrp="1"/>
          </p:cNvSpPr>
          <p:nvPr>
            <p:ph type="ctrTitle" idx="4294967295"/>
          </p:nvPr>
        </p:nvSpPr>
        <p:spPr>
          <a:xfrm>
            <a:off x="2927925" y="888788"/>
            <a:ext cx="3488100" cy="978900"/>
          </a:xfrm>
          <a:prstGeom prst="rect">
            <a:avLst/>
          </a:prstGeom>
        </p:spPr>
        <p:txBody>
          <a:bodyPr spcFirstLastPara="1" wrap="square" lIns="0" tIns="0" rIns="0" bIns="0" anchor="ctr" anchorCtr="0">
            <a:noAutofit/>
          </a:bodyPr>
          <a:lstStyle/>
          <a:p>
            <a:pPr marL="0" lvl="0" indent="0" algn="ctr" rtl="0">
              <a:lnSpc>
                <a:spcPct val="115000"/>
              </a:lnSpc>
              <a:spcBef>
                <a:spcPts val="600"/>
              </a:spcBef>
              <a:spcAft>
                <a:spcPts val="0"/>
              </a:spcAft>
              <a:buNone/>
            </a:pPr>
            <a:r>
              <a:rPr lang="en" sz="1800" b="0">
                <a:solidFill>
                  <a:schemeClr val="lt1"/>
                </a:solidFill>
                <a:latin typeface="IBM Plex Sans Light"/>
                <a:ea typeface="IBM Plex Sans Light"/>
                <a:cs typeface="IBM Plex Sans Light"/>
                <a:sym typeface="IBM Plex Sans Light"/>
              </a:rPr>
              <a:t>RAV4 2020 Conventional</a:t>
            </a:r>
            <a:endParaRPr sz="2400">
              <a:solidFill>
                <a:schemeClr val="lt1"/>
              </a:solidFill>
            </a:endParaRPr>
          </a:p>
          <a:p>
            <a:pPr marL="0" lvl="0" indent="0" algn="ctr" rtl="0">
              <a:spcBef>
                <a:spcPts val="0"/>
              </a:spcBef>
              <a:spcAft>
                <a:spcPts val="0"/>
              </a:spcAft>
              <a:buNone/>
            </a:pPr>
            <a:r>
              <a:rPr lang="en" sz="2500">
                <a:solidFill>
                  <a:schemeClr val="lt1"/>
                </a:solidFill>
              </a:rPr>
              <a:t>$45,786.75</a:t>
            </a:r>
            <a:endParaRPr sz="2500">
              <a:solidFill>
                <a:schemeClr val="lt1"/>
              </a:solidFill>
            </a:endParaRPr>
          </a:p>
          <a:p>
            <a:pPr marL="0" lvl="0" indent="0" algn="ctr" rtl="0">
              <a:lnSpc>
                <a:spcPct val="115000"/>
              </a:lnSpc>
              <a:spcBef>
                <a:spcPts val="600"/>
              </a:spcBef>
              <a:spcAft>
                <a:spcPts val="0"/>
              </a:spcAft>
              <a:buNone/>
            </a:pPr>
            <a:r>
              <a:rPr lang="en" sz="1800" b="0">
                <a:solidFill>
                  <a:schemeClr val="lt1"/>
                </a:solidFill>
                <a:latin typeface="IBM Plex Sans Light"/>
                <a:ea typeface="IBM Plex Sans Light"/>
                <a:cs typeface="IBM Plex Sans Light"/>
                <a:sym typeface="IBM Plex Sans Light"/>
              </a:rPr>
              <a:t>112,209 lb GHG</a:t>
            </a:r>
            <a:endParaRPr sz="3000" b="0">
              <a:solidFill>
                <a:schemeClr val="lt1"/>
              </a:solidFill>
            </a:endParaRPr>
          </a:p>
        </p:txBody>
      </p:sp>
      <p:sp>
        <p:nvSpPr>
          <p:cNvPr id="301" name="Google Shape;301;p39"/>
          <p:cNvSpPr txBox="1">
            <a:spLocks noGrp="1"/>
          </p:cNvSpPr>
          <p:nvPr>
            <p:ph type="ctrTitle" idx="4294967295"/>
          </p:nvPr>
        </p:nvSpPr>
        <p:spPr>
          <a:xfrm>
            <a:off x="2912075" y="3593073"/>
            <a:ext cx="3318600" cy="978900"/>
          </a:xfrm>
          <a:prstGeom prst="rect">
            <a:avLst/>
          </a:prstGeom>
        </p:spPr>
        <p:txBody>
          <a:bodyPr spcFirstLastPara="1" wrap="square" lIns="0" tIns="0" rIns="0" bIns="0" anchor="ctr" anchorCtr="0">
            <a:noAutofit/>
          </a:bodyPr>
          <a:lstStyle/>
          <a:p>
            <a:pPr marL="0" lvl="0" indent="0" algn="ctr" rtl="0">
              <a:lnSpc>
                <a:spcPct val="115000"/>
              </a:lnSpc>
              <a:spcBef>
                <a:spcPts val="600"/>
              </a:spcBef>
              <a:spcAft>
                <a:spcPts val="0"/>
              </a:spcAft>
              <a:buNone/>
            </a:pPr>
            <a:r>
              <a:rPr lang="en" sz="1800" b="0">
                <a:solidFill>
                  <a:schemeClr val="lt1"/>
                </a:solidFill>
                <a:latin typeface="IBM Plex Sans Light"/>
                <a:ea typeface="IBM Plex Sans Light"/>
                <a:cs typeface="IBM Plex Sans Light"/>
                <a:sym typeface="IBM Plex Sans Light"/>
              </a:rPr>
              <a:t>Hyundai Kona Electric 2020</a:t>
            </a:r>
            <a:endParaRPr sz="2400">
              <a:solidFill>
                <a:schemeClr val="lt1"/>
              </a:solidFill>
            </a:endParaRPr>
          </a:p>
          <a:p>
            <a:pPr marL="0" lvl="0" indent="0" algn="ctr" rtl="0">
              <a:spcBef>
                <a:spcPts val="0"/>
              </a:spcBef>
              <a:spcAft>
                <a:spcPts val="0"/>
              </a:spcAft>
              <a:buNone/>
            </a:pPr>
            <a:r>
              <a:rPr lang="en" sz="2500">
                <a:solidFill>
                  <a:schemeClr val="lt1"/>
                </a:solidFill>
              </a:rPr>
              <a:t>$44,598.71</a:t>
            </a:r>
            <a:endParaRPr sz="2500">
              <a:solidFill>
                <a:schemeClr val="lt1"/>
              </a:solidFill>
            </a:endParaRPr>
          </a:p>
          <a:p>
            <a:pPr marL="0" lvl="0" indent="0" algn="ctr" rtl="0">
              <a:lnSpc>
                <a:spcPct val="115000"/>
              </a:lnSpc>
              <a:spcBef>
                <a:spcPts val="600"/>
              </a:spcBef>
              <a:spcAft>
                <a:spcPts val="0"/>
              </a:spcAft>
              <a:buNone/>
            </a:pPr>
            <a:r>
              <a:rPr lang="en" sz="1800" b="0">
                <a:solidFill>
                  <a:schemeClr val="lt1"/>
                </a:solidFill>
                <a:latin typeface="IBM Plex Sans Light"/>
                <a:ea typeface="IBM Plex Sans Light"/>
                <a:cs typeface="IBM Plex Sans Light"/>
                <a:sym typeface="IBM Plex Sans Light"/>
              </a:rPr>
              <a:t>2,924 lb GHG</a:t>
            </a:r>
            <a:endParaRPr sz="2400">
              <a:solidFill>
                <a:schemeClr val="lt1"/>
              </a:solidFill>
            </a:endParaRPr>
          </a:p>
        </p:txBody>
      </p:sp>
      <p:sp>
        <p:nvSpPr>
          <p:cNvPr id="302" name="Google Shape;302;p39"/>
          <p:cNvSpPr txBox="1">
            <a:spLocks noGrp="1"/>
          </p:cNvSpPr>
          <p:nvPr>
            <p:ph type="ctrTitle" idx="4294967295"/>
          </p:nvPr>
        </p:nvSpPr>
        <p:spPr>
          <a:xfrm>
            <a:off x="2912225" y="2267516"/>
            <a:ext cx="3318600" cy="932400"/>
          </a:xfrm>
          <a:prstGeom prst="rect">
            <a:avLst/>
          </a:prstGeom>
        </p:spPr>
        <p:txBody>
          <a:bodyPr spcFirstLastPara="1" wrap="square" lIns="0" tIns="0" rIns="0" bIns="0" anchor="ctr" anchorCtr="0">
            <a:noAutofit/>
          </a:bodyPr>
          <a:lstStyle/>
          <a:p>
            <a:pPr marL="0" lvl="0" indent="0" algn="ctr" rtl="0">
              <a:lnSpc>
                <a:spcPct val="115000"/>
              </a:lnSpc>
              <a:spcBef>
                <a:spcPts val="600"/>
              </a:spcBef>
              <a:spcAft>
                <a:spcPts val="0"/>
              </a:spcAft>
              <a:buNone/>
            </a:pPr>
            <a:r>
              <a:rPr lang="en" sz="1800" b="0">
                <a:solidFill>
                  <a:schemeClr val="lt1"/>
                </a:solidFill>
                <a:latin typeface="IBM Plex Sans Light"/>
                <a:ea typeface="IBM Plex Sans Light"/>
                <a:cs typeface="IBM Plex Sans Light"/>
                <a:sym typeface="IBM Plex Sans Light"/>
              </a:rPr>
              <a:t>RAV4 Prime 2021</a:t>
            </a:r>
            <a:endParaRPr sz="2400">
              <a:solidFill>
                <a:schemeClr val="lt1"/>
              </a:solidFill>
            </a:endParaRPr>
          </a:p>
          <a:p>
            <a:pPr marL="0" lvl="0" indent="0" algn="ctr" rtl="0">
              <a:spcBef>
                <a:spcPts val="0"/>
              </a:spcBef>
              <a:spcAft>
                <a:spcPts val="0"/>
              </a:spcAft>
              <a:buNone/>
            </a:pPr>
            <a:r>
              <a:rPr lang="en" sz="2500">
                <a:solidFill>
                  <a:schemeClr val="lt1"/>
                </a:solidFill>
              </a:rPr>
              <a:t>$51,511.75</a:t>
            </a:r>
            <a:endParaRPr sz="2500">
              <a:solidFill>
                <a:schemeClr val="lt1"/>
              </a:solidFill>
            </a:endParaRPr>
          </a:p>
          <a:p>
            <a:pPr marL="0" lvl="0" indent="0" algn="ctr" rtl="0">
              <a:lnSpc>
                <a:spcPct val="115000"/>
              </a:lnSpc>
              <a:spcBef>
                <a:spcPts val="600"/>
              </a:spcBef>
              <a:spcAft>
                <a:spcPts val="0"/>
              </a:spcAft>
              <a:buNone/>
            </a:pPr>
            <a:r>
              <a:rPr lang="en" sz="1800" b="0">
                <a:solidFill>
                  <a:schemeClr val="lt1"/>
                </a:solidFill>
                <a:latin typeface="IBM Plex Sans Light"/>
                <a:ea typeface="IBM Plex Sans Light"/>
                <a:cs typeface="IBM Plex Sans Light"/>
                <a:sym typeface="IBM Plex Sans Light"/>
              </a:rPr>
              <a:t>73,060 lb GHG</a:t>
            </a:r>
            <a:endParaRPr sz="2400">
              <a:solidFill>
                <a:schemeClr val="lt1"/>
              </a:solidFill>
            </a:endParaRPr>
          </a:p>
        </p:txBody>
      </p:sp>
      <p:sp>
        <p:nvSpPr>
          <p:cNvPr id="303" name="Google Shape;303;p3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04" name="Google Shape;304;p39"/>
          <p:cNvSpPr txBox="1"/>
          <p:nvPr/>
        </p:nvSpPr>
        <p:spPr>
          <a:xfrm>
            <a:off x="1943525" y="77225"/>
            <a:ext cx="5255700" cy="6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accent4"/>
                </a:solidFill>
                <a:latin typeface="Merriweather"/>
                <a:ea typeface="Merriweather"/>
                <a:cs typeface="Merriweather"/>
                <a:sym typeface="Merriweather"/>
              </a:rPr>
              <a:t>Results</a:t>
            </a:r>
            <a:endParaRPr sz="3000" b="1">
              <a:solidFill>
                <a:schemeClr val="accent4"/>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ctrTitle"/>
          </p:nvPr>
        </p:nvSpPr>
        <p:spPr>
          <a:xfrm>
            <a:off x="1790700" y="1867788"/>
            <a:ext cx="5562600" cy="582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Case Study 3</a:t>
            </a:r>
            <a:endParaRPr/>
          </a:p>
        </p:txBody>
      </p:sp>
      <p:sp>
        <p:nvSpPr>
          <p:cNvPr id="310" name="Google Shape;310;p40"/>
          <p:cNvSpPr txBox="1">
            <a:spLocks noGrp="1"/>
          </p:cNvSpPr>
          <p:nvPr>
            <p:ph type="subTitle" idx="1"/>
          </p:nvPr>
        </p:nvSpPr>
        <p:spPr>
          <a:xfrm>
            <a:off x="1790700" y="2571738"/>
            <a:ext cx="5562600" cy="106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b="1">
                <a:latin typeface="IBM Plex Sans"/>
                <a:ea typeface="IBM Plex Sans"/>
                <a:cs typeface="IBM Plex Sans"/>
                <a:sym typeface="IBM Plex Sans"/>
              </a:rPr>
              <a:t>2020 Chrysler Pacifica</a:t>
            </a:r>
            <a:endParaRPr sz="2000" b="1">
              <a:latin typeface="IBM Plex Sans"/>
              <a:ea typeface="IBM Plex Sans"/>
              <a:cs typeface="IBM Plex Sans"/>
              <a:sym typeface="IBM Plex Sans"/>
            </a:endParaRPr>
          </a:p>
          <a:p>
            <a:pPr marL="0" lvl="0" indent="0" algn="l" rtl="0">
              <a:spcBef>
                <a:spcPts val="0"/>
              </a:spcBef>
              <a:spcAft>
                <a:spcPts val="0"/>
              </a:spcAft>
              <a:buNone/>
            </a:pPr>
            <a:r>
              <a:rPr lang="en" sz="2000" b="1">
                <a:latin typeface="IBM Plex Sans"/>
                <a:ea typeface="IBM Plex Sans"/>
                <a:cs typeface="IBM Plex Sans"/>
                <a:sym typeface="IBM Plex Sans"/>
              </a:rPr>
              <a:t>2020 Chrysler Pacifica PHEV</a:t>
            </a:r>
            <a:endParaRPr sz="2000" b="1">
              <a:latin typeface="IBM Plex Sans"/>
              <a:ea typeface="IBM Plex Sans"/>
              <a:cs typeface="IBM Plex Sans"/>
              <a:sym typeface="IBM Plex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t>Key Differences</a:t>
            </a:r>
            <a:endParaRPr sz="2500"/>
          </a:p>
        </p:txBody>
      </p:sp>
      <p:sp>
        <p:nvSpPr>
          <p:cNvPr id="316" name="Google Shape;316;p41"/>
          <p:cNvSpPr txBox="1">
            <a:spLocks noGrp="1"/>
          </p:cNvSpPr>
          <p:nvPr>
            <p:ph type="body" idx="1"/>
          </p:nvPr>
        </p:nvSpPr>
        <p:spPr>
          <a:xfrm>
            <a:off x="914575" y="1584425"/>
            <a:ext cx="3264000" cy="2957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solidFill>
                  <a:schemeClr val="accent4"/>
                </a:solidFill>
                <a:latin typeface="IBM Plex Sans"/>
                <a:ea typeface="IBM Plex Sans"/>
                <a:cs typeface="IBM Plex Sans"/>
                <a:sym typeface="IBM Plex Sans"/>
              </a:rPr>
              <a:t>2020 Chrysler Pacifica</a:t>
            </a:r>
            <a:endParaRPr b="1">
              <a:solidFill>
                <a:schemeClr val="accent4"/>
              </a:solidFill>
              <a:latin typeface="IBM Plex Sans"/>
              <a:ea typeface="IBM Plex Sans"/>
              <a:cs typeface="IBM Plex Sans"/>
              <a:sym typeface="IBM Plex Sans"/>
            </a:endParaRPr>
          </a:p>
          <a:p>
            <a:pPr marL="457200" lvl="0" indent="-368300" algn="l" rtl="0">
              <a:spcBef>
                <a:spcPts val="600"/>
              </a:spcBef>
              <a:spcAft>
                <a:spcPts val="0"/>
              </a:spcAft>
              <a:buSzPts val="2200"/>
              <a:buChar char="▰"/>
            </a:pPr>
            <a:r>
              <a:rPr lang="en"/>
              <a:t>Lower MSRP cost</a:t>
            </a:r>
            <a:endParaRPr/>
          </a:p>
          <a:p>
            <a:pPr marL="457200" lvl="0" indent="-368300" algn="l" rtl="0">
              <a:spcBef>
                <a:spcPts val="0"/>
              </a:spcBef>
              <a:spcAft>
                <a:spcPts val="0"/>
              </a:spcAft>
              <a:buSzPts val="2200"/>
              <a:buChar char="▰"/>
            </a:pPr>
            <a:r>
              <a:rPr lang="en"/>
              <a:t>TCO = $39,990</a:t>
            </a:r>
            <a:endParaRPr/>
          </a:p>
          <a:p>
            <a:pPr marL="457200" lvl="0" indent="-368300" algn="l" rtl="0">
              <a:spcBef>
                <a:spcPts val="0"/>
              </a:spcBef>
              <a:spcAft>
                <a:spcPts val="0"/>
              </a:spcAft>
              <a:buSzPts val="2200"/>
              <a:buChar char="▰"/>
            </a:pPr>
            <a:r>
              <a:rPr lang="en"/>
              <a:t>42,958 lb GHG</a:t>
            </a:r>
            <a:endParaRPr/>
          </a:p>
          <a:p>
            <a:pPr marL="0" lvl="0" indent="0" algn="l" rtl="0">
              <a:spcBef>
                <a:spcPts val="600"/>
              </a:spcBef>
              <a:spcAft>
                <a:spcPts val="0"/>
              </a:spcAft>
              <a:buNone/>
            </a:pPr>
            <a:endParaRPr/>
          </a:p>
        </p:txBody>
      </p:sp>
      <p:sp>
        <p:nvSpPr>
          <p:cNvPr id="317" name="Google Shape;317;p41"/>
          <p:cNvSpPr txBox="1">
            <a:spLocks noGrp="1"/>
          </p:cNvSpPr>
          <p:nvPr>
            <p:ph type="body" idx="2"/>
          </p:nvPr>
        </p:nvSpPr>
        <p:spPr>
          <a:xfrm>
            <a:off x="4650178" y="1584425"/>
            <a:ext cx="3264000" cy="2957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solidFill>
                  <a:schemeClr val="accent4"/>
                </a:solidFill>
                <a:latin typeface="IBM Plex Sans"/>
                <a:ea typeface="IBM Plex Sans"/>
                <a:cs typeface="IBM Plex Sans"/>
                <a:sym typeface="IBM Plex Sans"/>
              </a:rPr>
              <a:t>2020 Chrysler Pacifica PHEV</a:t>
            </a:r>
            <a:endParaRPr b="1">
              <a:latin typeface="IBM Plex Sans"/>
              <a:ea typeface="IBM Plex Sans"/>
              <a:cs typeface="IBM Plex Sans"/>
              <a:sym typeface="IBM Plex Sans"/>
            </a:endParaRPr>
          </a:p>
          <a:p>
            <a:pPr marL="457200" lvl="0" indent="-368300" algn="l" rtl="0">
              <a:spcBef>
                <a:spcPts val="600"/>
              </a:spcBef>
              <a:spcAft>
                <a:spcPts val="0"/>
              </a:spcAft>
              <a:buSzPts val="2200"/>
              <a:buChar char="▰"/>
            </a:pPr>
            <a:r>
              <a:rPr lang="en"/>
              <a:t>TC0 = $45,312</a:t>
            </a:r>
            <a:endParaRPr/>
          </a:p>
          <a:p>
            <a:pPr marL="457200" lvl="0" indent="-368300" algn="l" rtl="0">
              <a:spcBef>
                <a:spcPts val="0"/>
              </a:spcBef>
              <a:spcAft>
                <a:spcPts val="0"/>
              </a:spcAft>
              <a:buSzPts val="2200"/>
              <a:buChar char="▰"/>
            </a:pPr>
            <a:r>
              <a:rPr lang="en"/>
              <a:t>21,171 lb GHG </a:t>
            </a:r>
            <a:endParaRPr/>
          </a:p>
        </p:txBody>
      </p:sp>
      <p:pic>
        <p:nvPicPr>
          <p:cNvPr id="318" name="Google Shape;318;p41"/>
          <p:cNvPicPr preferRelativeResize="0"/>
          <p:nvPr/>
        </p:nvPicPr>
        <p:blipFill>
          <a:blip r:embed="rId3">
            <a:alphaModFix/>
          </a:blip>
          <a:stretch>
            <a:fillRect/>
          </a:stretch>
        </p:blipFill>
        <p:spPr>
          <a:xfrm>
            <a:off x="1137100" y="3375138"/>
            <a:ext cx="2362200" cy="1381125"/>
          </a:xfrm>
          <a:prstGeom prst="rect">
            <a:avLst/>
          </a:prstGeom>
          <a:noFill/>
          <a:ln>
            <a:noFill/>
          </a:ln>
        </p:spPr>
      </p:pic>
      <p:pic>
        <p:nvPicPr>
          <p:cNvPr id="319" name="Google Shape;319;p41"/>
          <p:cNvPicPr preferRelativeResize="0"/>
          <p:nvPr/>
        </p:nvPicPr>
        <p:blipFill>
          <a:blip r:embed="rId4">
            <a:alphaModFix/>
          </a:blip>
          <a:stretch>
            <a:fillRect/>
          </a:stretch>
        </p:blipFill>
        <p:spPr>
          <a:xfrm>
            <a:off x="4572000" y="3398950"/>
            <a:ext cx="2647950" cy="1333500"/>
          </a:xfrm>
          <a:prstGeom prst="rect">
            <a:avLst/>
          </a:prstGeom>
          <a:noFill/>
          <a:ln>
            <a:noFill/>
          </a:ln>
        </p:spPr>
      </p:pic>
      <p:sp>
        <p:nvSpPr>
          <p:cNvPr id="320" name="Google Shape;320;p41"/>
          <p:cNvSpPr txBox="1"/>
          <p:nvPr/>
        </p:nvSpPr>
        <p:spPr>
          <a:xfrm>
            <a:off x="1429525" y="4679025"/>
            <a:ext cx="1906200" cy="21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IBM Plex Sans Light"/>
                <a:ea typeface="IBM Plex Sans Light"/>
                <a:cs typeface="IBM Plex Sans Light"/>
                <a:sym typeface="IBM Plex Sans Light"/>
              </a:rPr>
              <a:t>https://www.chrysler.com/pacifica/hybrid.html</a:t>
            </a:r>
            <a:endParaRPr sz="600">
              <a:latin typeface="IBM Plex Sans Light"/>
              <a:ea typeface="IBM Plex Sans Light"/>
              <a:cs typeface="IBM Plex Sans Light"/>
              <a:sym typeface="IBM Plex Sans Light"/>
            </a:endParaRPr>
          </a:p>
        </p:txBody>
      </p:sp>
      <p:sp>
        <p:nvSpPr>
          <p:cNvPr id="321" name="Google Shape;321;p41"/>
          <p:cNvSpPr txBox="1"/>
          <p:nvPr/>
        </p:nvSpPr>
        <p:spPr>
          <a:xfrm>
            <a:off x="4765175" y="4679025"/>
            <a:ext cx="2910600" cy="21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IBM Plex Sans Light"/>
                <a:ea typeface="IBM Plex Sans Light"/>
                <a:cs typeface="IBM Plex Sans Light"/>
                <a:sym typeface="IBM Plex Sans Light"/>
              </a:rPr>
              <a:t>https://www.chrysler.com/pacifica/hybrid.html</a:t>
            </a:r>
            <a:endParaRPr sz="600">
              <a:latin typeface="IBM Plex Sans Light"/>
              <a:ea typeface="IBM Plex Sans Light"/>
              <a:cs typeface="IBM Plex Sans Light"/>
              <a:sym typeface="IBM Plex Sans Ligh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2"/>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t>Key findings</a:t>
            </a:r>
            <a:endParaRPr sz="2500"/>
          </a:p>
        </p:txBody>
      </p:sp>
      <p:sp>
        <p:nvSpPr>
          <p:cNvPr id="327" name="Google Shape;327;p42"/>
          <p:cNvSpPr txBox="1">
            <a:spLocks noGrp="1"/>
          </p:cNvSpPr>
          <p:nvPr>
            <p:ph type="body" idx="1"/>
          </p:nvPr>
        </p:nvSpPr>
        <p:spPr>
          <a:xfrm>
            <a:off x="795650" y="1593675"/>
            <a:ext cx="6972900" cy="29997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UC Davis in perfect position to electrify its fleet</a:t>
            </a:r>
            <a:endParaRPr/>
          </a:p>
          <a:p>
            <a:pPr marL="457200" lvl="0" indent="-381000" algn="l" rtl="0">
              <a:spcBef>
                <a:spcPts val="0"/>
              </a:spcBef>
              <a:spcAft>
                <a:spcPts val="0"/>
              </a:spcAft>
              <a:buSzPts val="2400"/>
              <a:buChar char="▰"/>
            </a:pPr>
            <a:r>
              <a:rPr lang="en"/>
              <a:t>Idling is a factor in TCO and GHG reduction</a:t>
            </a:r>
            <a:endParaRPr/>
          </a:p>
          <a:p>
            <a:pPr marL="457200" lvl="0" indent="-381000" algn="l" rtl="0">
              <a:spcBef>
                <a:spcPts val="0"/>
              </a:spcBef>
              <a:spcAft>
                <a:spcPts val="0"/>
              </a:spcAft>
              <a:buSzPts val="2400"/>
              <a:buChar char="▰"/>
            </a:pPr>
            <a:r>
              <a:rPr lang="en"/>
              <a:t>Proposed framework has a potential opportunity to be applied to other universities  </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txBox="1">
            <a:spLocks noGrp="1"/>
          </p:cNvSpPr>
          <p:nvPr>
            <p:ph type="ctrTitle"/>
          </p:nvPr>
        </p:nvSpPr>
        <p:spPr>
          <a:xfrm>
            <a:off x="1790700" y="2132701"/>
            <a:ext cx="5562600" cy="878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a:solidFill>
                  <a:srgbClr val="FFFFFF"/>
                </a:solidFill>
              </a:rPr>
              <a:t>THANK YOU</a:t>
            </a:r>
            <a:endParaRPr sz="600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4"/>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p>
            <a:pPr marL="457200" lvl="0" indent="-298450" algn="l" rtl="0">
              <a:spcBef>
                <a:spcPts val="600"/>
              </a:spcBef>
              <a:spcAft>
                <a:spcPts val="0"/>
              </a:spcAft>
              <a:buSzPts val="1100"/>
              <a:buChar char="▰"/>
            </a:pPr>
            <a:r>
              <a:rPr lang="en" sz="1100"/>
              <a:t>Image: </a:t>
            </a:r>
            <a:r>
              <a:rPr lang="en" sz="1100" u="sng">
                <a:solidFill>
                  <a:schemeClr val="hlink"/>
                </a:solidFill>
                <a:latin typeface="Arial"/>
                <a:ea typeface="Arial"/>
                <a:cs typeface="Arial"/>
                <a:sym typeface="Arial"/>
                <a:hlinkClick r:id="rId3"/>
              </a:rPr>
              <a:t>https://ww2.arb.ca.gov/ghg-inventory-data</a:t>
            </a:r>
            <a:r>
              <a:rPr lang="en" sz="1100">
                <a:solidFill>
                  <a:srgbClr val="000000"/>
                </a:solidFill>
                <a:latin typeface="Arial"/>
                <a:ea typeface="Arial"/>
                <a:cs typeface="Arial"/>
                <a:sym typeface="Arial"/>
              </a:rPr>
              <a:t> </a:t>
            </a:r>
            <a:endParaRPr sz="1100"/>
          </a:p>
          <a:p>
            <a:pPr marL="457200" lvl="0" indent="-298450" algn="l" rtl="0">
              <a:spcBef>
                <a:spcPts val="0"/>
              </a:spcBef>
              <a:spcAft>
                <a:spcPts val="0"/>
              </a:spcAft>
              <a:buSzPts val="1100"/>
              <a:buChar char="▰"/>
            </a:pPr>
            <a:r>
              <a:rPr lang="en" sz="1100"/>
              <a:t>Image: </a:t>
            </a:r>
            <a:r>
              <a:rPr lang="en" sz="1100" u="sng">
                <a:solidFill>
                  <a:schemeClr val="hlink"/>
                </a:solidFill>
                <a:hlinkClick r:id="rId4"/>
              </a:rPr>
              <a:t>https://www.cars.com/research/compare/?vehicles=chevrolet-bolt_ev-2020,chevrolet-volt-2019</a:t>
            </a:r>
            <a:r>
              <a:rPr lang="en" sz="1100">
                <a:solidFill>
                  <a:srgbClr val="000000"/>
                </a:solidFill>
              </a:rPr>
              <a:t> </a:t>
            </a:r>
            <a:endParaRPr sz="1100"/>
          </a:p>
          <a:p>
            <a:pPr marL="457200" lvl="0" indent="-298450" algn="l" rtl="0">
              <a:spcBef>
                <a:spcPts val="0"/>
              </a:spcBef>
              <a:spcAft>
                <a:spcPts val="0"/>
              </a:spcAft>
              <a:buSzPts val="1100"/>
              <a:buChar char="▰"/>
            </a:pPr>
            <a:r>
              <a:rPr lang="en" sz="1100"/>
              <a:t>Image: </a:t>
            </a:r>
            <a:r>
              <a:rPr lang="en" sz="1100" u="sng">
                <a:solidFill>
                  <a:schemeClr val="hlink"/>
                </a:solidFill>
                <a:hlinkClick r:id="rId5"/>
              </a:rPr>
              <a:t>https://www.chrysler.com/pacifica/hybrid.html</a:t>
            </a:r>
            <a:r>
              <a:rPr lang="en" sz="1100"/>
              <a:t> </a:t>
            </a:r>
            <a:endParaRPr sz="1100"/>
          </a:p>
          <a:p>
            <a:pPr marL="457200" lvl="0" indent="-298450" algn="l" rtl="0">
              <a:lnSpc>
                <a:spcPct val="100000"/>
              </a:lnSpc>
              <a:spcBef>
                <a:spcPts val="0"/>
              </a:spcBef>
              <a:spcAft>
                <a:spcPts val="0"/>
              </a:spcAft>
              <a:buSzPts val="1100"/>
              <a:buChar char="▰"/>
            </a:pPr>
            <a:r>
              <a:rPr lang="en" sz="1100"/>
              <a:t>Image: </a:t>
            </a:r>
            <a:r>
              <a:rPr lang="en" sz="1100" u="sng">
                <a:solidFill>
                  <a:schemeClr val="accent4"/>
                </a:solidFill>
                <a:latin typeface="IBM Plex Sans"/>
                <a:ea typeface="IBM Plex Sans"/>
                <a:cs typeface="IBM Plex Sans"/>
                <a:sym typeface="IBM Plex Sans"/>
                <a:hlinkClick r:id="rId6"/>
              </a:rPr>
              <a:t>https://www.toyota.com/rav4/?srchid=sea:Model_RAV4_SET_US:GOOGLE:Toyota_RAV4_Gallery_Ads_EXACT::&amp;gclsrc=aw.ds&amp;&amp;gclid=CjwKCAjwztL2BRATEiwAvnALcniOBdSv5AwOo6kn97cWucEMyoT3cMoNfsAI8bufvljZs9sxxWPqaRoC5H0QAvD_BwE&amp;gclsrc=aw.ds</a:t>
            </a:r>
            <a:r>
              <a:rPr lang="en" sz="1100">
                <a:solidFill>
                  <a:srgbClr val="000000"/>
                </a:solidFill>
                <a:latin typeface="IBM Plex Sans"/>
                <a:ea typeface="IBM Plex Sans"/>
                <a:cs typeface="IBM Plex Sans"/>
                <a:sym typeface="IBM Plex Sans"/>
              </a:rPr>
              <a:t> </a:t>
            </a:r>
            <a:endParaRPr sz="1100">
              <a:solidFill>
                <a:srgbClr val="000000"/>
              </a:solidFill>
              <a:latin typeface="IBM Plex Sans"/>
              <a:ea typeface="IBM Plex Sans"/>
              <a:cs typeface="IBM Plex Sans"/>
              <a:sym typeface="IBM Plex Sans"/>
            </a:endParaRPr>
          </a:p>
          <a:p>
            <a:pPr marL="457200" lvl="0" indent="-298450" algn="l" rtl="0">
              <a:lnSpc>
                <a:spcPct val="100000"/>
              </a:lnSpc>
              <a:spcBef>
                <a:spcPts val="0"/>
              </a:spcBef>
              <a:spcAft>
                <a:spcPts val="0"/>
              </a:spcAft>
              <a:buSzPts val="1100"/>
              <a:buChar char="▰"/>
            </a:pPr>
            <a:r>
              <a:rPr lang="en" sz="1100">
                <a:latin typeface="IBM Plex Sans"/>
                <a:ea typeface="IBM Plex Sans"/>
                <a:cs typeface="IBM Plex Sans"/>
                <a:sym typeface="IBM Plex Sans"/>
              </a:rPr>
              <a:t>Image:</a:t>
            </a:r>
            <a:r>
              <a:rPr lang="en" sz="1100">
                <a:solidFill>
                  <a:srgbClr val="000000"/>
                </a:solidFill>
                <a:latin typeface="IBM Plex Sans"/>
                <a:ea typeface="IBM Plex Sans"/>
                <a:cs typeface="IBM Plex Sans"/>
                <a:sym typeface="IBM Plex Sans"/>
              </a:rPr>
              <a:t> </a:t>
            </a:r>
            <a:r>
              <a:rPr lang="en" sz="1100" u="sng">
                <a:solidFill>
                  <a:schemeClr val="accent4"/>
                </a:solidFill>
                <a:latin typeface="IBM Plex Sans"/>
                <a:ea typeface="IBM Plex Sans"/>
                <a:cs typeface="IBM Plex Sans"/>
                <a:sym typeface="IBM Plex Sans"/>
                <a:hlinkClick r:id="rId7"/>
              </a:rPr>
              <a:t>https://pressroom.toyota.com/toyota-revs-up-lineup-with-new-302-horsepower-rav4-prime/</a:t>
            </a:r>
            <a:r>
              <a:rPr lang="en" sz="1100">
                <a:solidFill>
                  <a:srgbClr val="000000"/>
                </a:solidFill>
                <a:latin typeface="IBM Plex Sans"/>
                <a:ea typeface="IBM Plex Sans"/>
                <a:cs typeface="IBM Plex Sans"/>
                <a:sym typeface="IBM Plex Sans"/>
              </a:rPr>
              <a:t>  </a:t>
            </a:r>
            <a:endParaRPr sz="1100">
              <a:solidFill>
                <a:srgbClr val="000000"/>
              </a:solidFill>
              <a:latin typeface="IBM Plex Sans"/>
              <a:ea typeface="IBM Plex Sans"/>
              <a:cs typeface="IBM Plex Sans"/>
              <a:sym typeface="IBM Plex Sans"/>
            </a:endParaRPr>
          </a:p>
          <a:p>
            <a:pPr marL="457200" lvl="0" indent="-298450" algn="l" rtl="0">
              <a:lnSpc>
                <a:spcPct val="100000"/>
              </a:lnSpc>
              <a:spcBef>
                <a:spcPts val="0"/>
              </a:spcBef>
              <a:spcAft>
                <a:spcPts val="0"/>
              </a:spcAft>
              <a:buSzPts val="1100"/>
              <a:buChar char="▰"/>
            </a:pPr>
            <a:r>
              <a:rPr lang="en" sz="1100">
                <a:latin typeface="IBM Plex Sans"/>
                <a:ea typeface="IBM Plex Sans"/>
                <a:cs typeface="IBM Plex Sans"/>
                <a:sym typeface="IBM Plex Sans"/>
              </a:rPr>
              <a:t>Image: </a:t>
            </a:r>
            <a:r>
              <a:rPr lang="en" sz="1100" u="sng">
                <a:solidFill>
                  <a:schemeClr val="accent4"/>
                </a:solidFill>
                <a:latin typeface="IBM Plex Sans"/>
                <a:ea typeface="IBM Plex Sans"/>
                <a:cs typeface="IBM Plex Sans"/>
                <a:sym typeface="IBM Plex Sans"/>
                <a:hlinkClick r:id="rId8"/>
              </a:rPr>
              <a:t>https://www.hyundaiusa.com/us/en/build/#/368</a:t>
            </a:r>
            <a:r>
              <a:rPr lang="en" sz="1100">
                <a:solidFill>
                  <a:srgbClr val="000000"/>
                </a:solidFill>
                <a:latin typeface="IBM Plex Sans"/>
                <a:ea typeface="IBM Plex Sans"/>
                <a:cs typeface="IBM Plex Sans"/>
                <a:sym typeface="IBM Plex Sans"/>
              </a:rPr>
              <a:t> </a:t>
            </a:r>
            <a:endParaRPr sz="1100">
              <a:solidFill>
                <a:srgbClr val="000000"/>
              </a:solidFill>
              <a:latin typeface="IBM Plex Sans"/>
              <a:ea typeface="IBM Plex Sans"/>
              <a:cs typeface="IBM Plex Sans"/>
              <a:sym typeface="IBM Plex Sans"/>
            </a:endParaRPr>
          </a:p>
          <a:p>
            <a:pPr marL="457200" lvl="0" indent="-298450" algn="l" rtl="0">
              <a:spcBef>
                <a:spcPts val="0"/>
              </a:spcBef>
              <a:spcAft>
                <a:spcPts val="0"/>
              </a:spcAft>
              <a:buSzPts val="1100"/>
              <a:buChar char="▰"/>
            </a:pPr>
            <a:r>
              <a:rPr lang="en" sz="1100" u="sng">
                <a:solidFill>
                  <a:schemeClr val="hlink"/>
                </a:solidFill>
                <a:hlinkClick r:id="rId9"/>
              </a:rPr>
              <a:t>https://www.fueleconomy.gov/feg/taxevb.shtml</a:t>
            </a:r>
            <a:r>
              <a:rPr lang="en" sz="1100"/>
              <a:t> </a:t>
            </a:r>
            <a:endParaRPr sz="1100"/>
          </a:p>
          <a:p>
            <a:pPr marL="457200" lvl="0" indent="-298450" algn="l" rtl="0">
              <a:spcBef>
                <a:spcPts val="0"/>
              </a:spcBef>
              <a:spcAft>
                <a:spcPts val="0"/>
              </a:spcAft>
              <a:buSzPts val="1100"/>
              <a:buChar char="▰"/>
            </a:pPr>
            <a:r>
              <a:rPr lang="en" sz="1100" u="sng">
                <a:solidFill>
                  <a:schemeClr val="hlink"/>
                </a:solidFill>
                <a:hlinkClick r:id="rId10"/>
              </a:rPr>
              <a:t>https://cleanvehiclerebate.org/eng</a:t>
            </a:r>
            <a:endParaRPr sz="1100"/>
          </a:p>
          <a:p>
            <a:pPr marL="457200" lvl="0" indent="-298450" algn="l" rtl="0">
              <a:spcBef>
                <a:spcPts val="0"/>
              </a:spcBef>
              <a:spcAft>
                <a:spcPts val="0"/>
              </a:spcAft>
              <a:buSzPts val="1100"/>
              <a:buChar char="▰"/>
            </a:pPr>
            <a:r>
              <a:rPr lang="en" sz="1100"/>
              <a:t>Anon. 2018. University of California Strategies for Decarbonization: Replacing Natural Gas TomKat Natural Gas Exit Strategies Working Group Report to the TomKat Foundation. </a:t>
            </a:r>
            <a:r>
              <a:rPr lang="en" sz="1100" u="sng">
                <a:solidFill>
                  <a:schemeClr val="hlink"/>
                </a:solidFill>
                <a:hlinkClick r:id="rId11"/>
              </a:rPr>
              <a:t>http://doi.org/10.17605/OSF.IO/HNPUJ</a:t>
            </a:r>
            <a:r>
              <a:rPr lang="en" sz="1100"/>
              <a:t>.</a:t>
            </a:r>
            <a:endParaRPr sz="1100"/>
          </a:p>
          <a:p>
            <a:pPr marL="457200" lvl="0" indent="-298450" algn="l" rtl="0">
              <a:spcBef>
                <a:spcPts val="0"/>
              </a:spcBef>
              <a:spcAft>
                <a:spcPts val="0"/>
              </a:spcAft>
              <a:buSzPts val="1100"/>
              <a:buChar char="▰"/>
            </a:pPr>
            <a:endParaRPr sz="1100"/>
          </a:p>
        </p:txBody>
      </p:sp>
      <p:sp>
        <p:nvSpPr>
          <p:cNvPr id="338" name="Google Shape;338;p44"/>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t>References</a:t>
            </a:r>
            <a:endParaRPr sz="25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t>Phasing out Fossil Fuels</a:t>
            </a:r>
            <a:endParaRPr sz="2500"/>
          </a:p>
        </p:txBody>
      </p:sp>
      <p:sp>
        <p:nvSpPr>
          <p:cNvPr id="210" name="Google Shape;210;p28"/>
          <p:cNvSpPr txBox="1">
            <a:spLocks noGrp="1"/>
          </p:cNvSpPr>
          <p:nvPr>
            <p:ph type="body" idx="1"/>
          </p:nvPr>
        </p:nvSpPr>
        <p:spPr>
          <a:xfrm>
            <a:off x="797100" y="1584425"/>
            <a:ext cx="2541600" cy="29571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
              <a:t>UC goal to be  Carbon Neutral by 2025 </a:t>
            </a:r>
            <a:endParaRPr/>
          </a:p>
          <a:p>
            <a:pPr marL="457200" lvl="0" indent="-342900" algn="l" rtl="0">
              <a:spcBef>
                <a:spcPts val="0"/>
              </a:spcBef>
              <a:spcAft>
                <a:spcPts val="0"/>
              </a:spcAft>
              <a:buSzPts val="1800"/>
              <a:buChar char="▰"/>
            </a:pPr>
            <a:r>
              <a:rPr lang="en"/>
              <a:t>Scope 1 emissions include transportation services</a:t>
            </a:r>
            <a:endParaRPr/>
          </a:p>
          <a:p>
            <a:pPr marL="457200" lvl="0" indent="-342900" algn="l" rtl="0">
              <a:spcBef>
                <a:spcPts val="0"/>
              </a:spcBef>
              <a:spcAft>
                <a:spcPts val="0"/>
              </a:spcAft>
              <a:buSzPts val="1800"/>
              <a:buChar char="▰"/>
            </a:pPr>
            <a:r>
              <a:rPr lang="en"/>
              <a:t>Reduce emissions through electrification</a:t>
            </a:r>
            <a:endParaRPr/>
          </a:p>
        </p:txBody>
      </p:sp>
      <p:pic>
        <p:nvPicPr>
          <p:cNvPr id="211" name="Google Shape;211;p28"/>
          <p:cNvPicPr preferRelativeResize="0"/>
          <p:nvPr/>
        </p:nvPicPr>
        <p:blipFill rotWithShape="1">
          <a:blip r:embed="rId3">
            <a:alphaModFix/>
          </a:blip>
          <a:srcRect l="1256" t="2308" r="2097" b="3847"/>
          <a:stretch/>
        </p:blipFill>
        <p:spPr>
          <a:xfrm>
            <a:off x="3911075" y="1659300"/>
            <a:ext cx="4124124" cy="3048000"/>
          </a:xfrm>
          <a:prstGeom prst="rect">
            <a:avLst/>
          </a:prstGeom>
          <a:noFill/>
          <a:ln>
            <a:noFill/>
          </a:ln>
        </p:spPr>
      </p:pic>
      <p:sp>
        <p:nvSpPr>
          <p:cNvPr id="212" name="Google Shape;212;p28"/>
          <p:cNvSpPr txBox="1"/>
          <p:nvPr/>
        </p:nvSpPr>
        <p:spPr>
          <a:xfrm>
            <a:off x="3911075" y="4707300"/>
            <a:ext cx="42207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https://ww2.arb.ca.gov/ghg-inventory-data</a:t>
            </a:r>
            <a:endParaRPr sz="600">
              <a:latin typeface="IBM Plex Sans Light"/>
              <a:ea typeface="IBM Plex Sans Light"/>
              <a:cs typeface="IBM Plex Sans Light"/>
              <a:sym typeface="IBM Plex Sans Ligh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300"/>
              <a:t>What makes our calculator different?</a:t>
            </a:r>
            <a:endParaRPr sz="2300"/>
          </a:p>
        </p:txBody>
      </p:sp>
      <p:sp>
        <p:nvSpPr>
          <p:cNvPr id="218" name="Google Shape;218;p29"/>
          <p:cNvSpPr txBox="1">
            <a:spLocks noGrp="1"/>
          </p:cNvSpPr>
          <p:nvPr>
            <p:ph type="body" idx="4294967295"/>
          </p:nvPr>
        </p:nvSpPr>
        <p:spPr>
          <a:xfrm>
            <a:off x="489225" y="1059130"/>
            <a:ext cx="6684000" cy="3631474"/>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dirty="0">
              <a:solidFill>
                <a:schemeClr val="lt1"/>
              </a:solidFill>
            </a:endParaRPr>
          </a:p>
          <a:p>
            <a:pPr marL="457200" lvl="0" indent="-381000" algn="l" rtl="0">
              <a:spcBef>
                <a:spcPts val="600"/>
              </a:spcBef>
              <a:spcAft>
                <a:spcPts val="0"/>
              </a:spcAft>
              <a:buSzPts val="2400"/>
              <a:buChar char="▰"/>
            </a:pPr>
            <a:r>
              <a:rPr lang="en" dirty="0">
                <a:solidFill>
                  <a:schemeClr val="lt1"/>
                </a:solidFill>
              </a:rPr>
              <a:t>No loans or interest </a:t>
            </a:r>
            <a:endParaRPr dirty="0">
              <a:solidFill>
                <a:schemeClr val="lt1"/>
              </a:solidFill>
            </a:endParaRPr>
          </a:p>
          <a:p>
            <a:pPr marL="457200" lvl="0" indent="-381000" algn="l" rtl="0">
              <a:spcBef>
                <a:spcPts val="0"/>
              </a:spcBef>
              <a:spcAft>
                <a:spcPts val="0"/>
              </a:spcAft>
              <a:buSzPts val="2400"/>
              <a:buChar char="▰"/>
            </a:pPr>
            <a:r>
              <a:rPr lang="en" dirty="0">
                <a:solidFill>
                  <a:schemeClr val="lt1"/>
                </a:solidFill>
              </a:rPr>
              <a:t>No insurance costs </a:t>
            </a:r>
            <a:endParaRPr dirty="0">
              <a:solidFill>
                <a:schemeClr val="lt1"/>
              </a:solidFill>
            </a:endParaRPr>
          </a:p>
          <a:p>
            <a:pPr marL="457200" lvl="0" indent="-381000" algn="l" rtl="0">
              <a:spcBef>
                <a:spcPts val="0"/>
              </a:spcBef>
              <a:spcAft>
                <a:spcPts val="0"/>
              </a:spcAft>
              <a:buSzPts val="2400"/>
              <a:buChar char="▰"/>
            </a:pPr>
            <a:r>
              <a:rPr lang="en" dirty="0">
                <a:solidFill>
                  <a:schemeClr val="lt1"/>
                </a:solidFill>
              </a:rPr>
              <a:t>Considerations for Davis specific energy grid</a:t>
            </a:r>
            <a:endParaRPr dirty="0">
              <a:solidFill>
                <a:schemeClr val="lt1"/>
              </a:solidFill>
            </a:endParaRPr>
          </a:p>
          <a:p>
            <a:pPr marL="457200" lvl="0" indent="-381000" algn="l" rtl="0">
              <a:spcBef>
                <a:spcPts val="0"/>
              </a:spcBef>
              <a:spcAft>
                <a:spcPts val="0"/>
              </a:spcAft>
              <a:buSzPts val="2400"/>
              <a:buChar char="▰"/>
            </a:pPr>
            <a:r>
              <a:rPr lang="en" dirty="0">
                <a:solidFill>
                  <a:schemeClr val="lt1"/>
                </a:solidFill>
              </a:rPr>
              <a:t>Calculates TCO &amp; GHG emissions in one place</a:t>
            </a:r>
            <a:endParaRPr dirty="0">
              <a:solidFill>
                <a:schemeClr val="lt1"/>
              </a:solidFill>
            </a:endParaRPr>
          </a:p>
          <a:p>
            <a:pPr marL="457200" lvl="0" indent="-381000" algn="l" rtl="0">
              <a:spcBef>
                <a:spcPts val="0"/>
              </a:spcBef>
              <a:spcAft>
                <a:spcPts val="0"/>
              </a:spcAft>
              <a:buSzPts val="2400"/>
              <a:buChar char="▰"/>
            </a:pPr>
            <a:r>
              <a:rPr lang="en" dirty="0">
                <a:solidFill>
                  <a:schemeClr val="lt1"/>
                </a:solidFill>
              </a:rPr>
              <a:t>Automatically applies to 9 year life span </a:t>
            </a:r>
            <a:endParaRPr dirty="0">
              <a:solidFill>
                <a:schemeClr val="lt1"/>
              </a:solidFill>
            </a:endParaRPr>
          </a:p>
          <a:p>
            <a:pPr marL="457200" lvl="0" indent="-381000" algn="l" rtl="0">
              <a:spcBef>
                <a:spcPts val="0"/>
              </a:spcBef>
              <a:spcAft>
                <a:spcPts val="0"/>
              </a:spcAft>
              <a:buSzPts val="2400"/>
              <a:buChar char="▰"/>
            </a:pPr>
            <a:r>
              <a:rPr lang="en" dirty="0">
                <a:solidFill>
                  <a:schemeClr val="lt1"/>
                </a:solidFill>
              </a:rPr>
              <a:t>Impacts of idling </a:t>
            </a:r>
            <a:endParaRPr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ctrTitle" idx="4294967295"/>
          </p:nvPr>
        </p:nvSpPr>
        <p:spPr>
          <a:xfrm>
            <a:off x="1388376" y="2442650"/>
            <a:ext cx="6162000" cy="520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a:solidFill>
                  <a:schemeClr val="lt1"/>
                </a:solidFill>
              </a:rPr>
              <a:t>Zero-emission on short trips</a:t>
            </a:r>
            <a:endParaRPr sz="2800">
              <a:solidFill>
                <a:schemeClr val="lt1"/>
              </a:solidFill>
            </a:endParaRPr>
          </a:p>
        </p:txBody>
      </p:sp>
      <p:sp>
        <p:nvSpPr>
          <p:cNvPr id="224" name="Google Shape;224;p3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5" name="Google Shape;225;p30"/>
          <p:cNvSpPr txBox="1"/>
          <p:nvPr/>
        </p:nvSpPr>
        <p:spPr>
          <a:xfrm>
            <a:off x="1714925" y="153425"/>
            <a:ext cx="5966700" cy="6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accent5"/>
                </a:solidFill>
                <a:latin typeface="Merriweather"/>
                <a:ea typeface="Merriweather"/>
                <a:cs typeface="Merriweather"/>
                <a:sym typeface="Merriweather"/>
              </a:rPr>
              <a:t>Idling Impact Over Lifetime</a:t>
            </a:r>
            <a:endParaRPr sz="3000" b="1">
              <a:solidFill>
                <a:schemeClr val="accent5"/>
              </a:solidFill>
              <a:latin typeface="Merriweather"/>
              <a:ea typeface="Merriweather"/>
              <a:cs typeface="Merriweather"/>
              <a:sym typeface="Merriweather"/>
            </a:endParaRPr>
          </a:p>
        </p:txBody>
      </p:sp>
      <p:sp>
        <p:nvSpPr>
          <p:cNvPr id="226" name="Google Shape;226;p30"/>
          <p:cNvSpPr txBox="1">
            <a:spLocks noGrp="1"/>
          </p:cNvSpPr>
          <p:nvPr>
            <p:ph type="body" idx="4294967295"/>
          </p:nvPr>
        </p:nvSpPr>
        <p:spPr>
          <a:xfrm>
            <a:off x="1774725" y="4165825"/>
            <a:ext cx="1620900" cy="520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solidFill>
                  <a:schemeClr val="accent4"/>
                </a:solidFill>
              </a:rPr>
              <a:t>No Idling</a:t>
            </a:r>
            <a:endParaRPr/>
          </a:p>
        </p:txBody>
      </p:sp>
      <p:sp>
        <p:nvSpPr>
          <p:cNvPr id="227" name="Google Shape;227;p30"/>
          <p:cNvSpPr txBox="1">
            <a:spLocks noGrp="1"/>
          </p:cNvSpPr>
          <p:nvPr>
            <p:ph type="body" idx="4294967295"/>
          </p:nvPr>
        </p:nvSpPr>
        <p:spPr>
          <a:xfrm>
            <a:off x="5495275" y="4165825"/>
            <a:ext cx="2832600" cy="520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solidFill>
                  <a:schemeClr val="accent4"/>
                </a:solidFill>
              </a:rPr>
              <a:t>2-hour idling a day</a:t>
            </a:r>
            <a:endParaRPr/>
          </a:p>
        </p:txBody>
      </p:sp>
      <p:pic>
        <p:nvPicPr>
          <p:cNvPr id="228" name="Google Shape;228;p30"/>
          <p:cNvPicPr preferRelativeResize="0"/>
          <p:nvPr/>
        </p:nvPicPr>
        <p:blipFill>
          <a:blip r:embed="rId3">
            <a:alphaModFix/>
          </a:blip>
          <a:stretch>
            <a:fillRect/>
          </a:stretch>
        </p:blipFill>
        <p:spPr>
          <a:xfrm>
            <a:off x="430775" y="993550"/>
            <a:ext cx="8354300" cy="301660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body" idx="1"/>
          </p:nvPr>
        </p:nvSpPr>
        <p:spPr>
          <a:xfrm>
            <a:off x="727675" y="1272875"/>
            <a:ext cx="6999600" cy="2999700"/>
          </a:xfrm>
          <a:prstGeom prst="rect">
            <a:avLst/>
          </a:prstGeom>
        </p:spPr>
        <p:txBody>
          <a:bodyPr spcFirstLastPara="1" wrap="square" lIns="0" tIns="0" rIns="0" bIns="0" anchor="t" anchorCtr="0">
            <a:noAutofit/>
          </a:bodyPr>
          <a:lstStyle/>
          <a:p>
            <a:pPr marL="457200" lvl="0" indent="-374650" algn="l" rtl="0">
              <a:spcBef>
                <a:spcPts val="600"/>
              </a:spcBef>
              <a:spcAft>
                <a:spcPts val="0"/>
              </a:spcAft>
              <a:buSzPts val="2300"/>
              <a:buChar char="▰"/>
            </a:pPr>
            <a:r>
              <a:rPr lang="en" sz="2300"/>
              <a:t>Constant power and gas prices</a:t>
            </a:r>
            <a:endParaRPr sz="2300"/>
          </a:p>
          <a:p>
            <a:pPr marL="457200" lvl="0" indent="-374650" algn="l" rtl="0">
              <a:spcBef>
                <a:spcPts val="0"/>
              </a:spcBef>
              <a:spcAft>
                <a:spcPts val="0"/>
              </a:spcAft>
              <a:buSzPts val="2300"/>
              <a:buChar char="▰"/>
            </a:pPr>
            <a:r>
              <a:rPr lang="en" sz="2300"/>
              <a:t>Constant GHG intensity</a:t>
            </a:r>
            <a:endParaRPr sz="2300"/>
          </a:p>
          <a:p>
            <a:pPr marL="457200" lvl="0" indent="-374650" algn="l" rtl="0">
              <a:spcBef>
                <a:spcPts val="0"/>
              </a:spcBef>
              <a:spcAft>
                <a:spcPts val="0"/>
              </a:spcAft>
              <a:buSzPts val="2300"/>
              <a:buChar char="▰"/>
            </a:pPr>
            <a:r>
              <a:rPr lang="en" sz="2300"/>
              <a:t>Month trip data can be extrapolated over a year</a:t>
            </a:r>
            <a:endParaRPr sz="2300"/>
          </a:p>
          <a:p>
            <a:pPr marL="457200" lvl="0" indent="-374650" algn="l" rtl="0">
              <a:spcBef>
                <a:spcPts val="0"/>
              </a:spcBef>
              <a:spcAft>
                <a:spcPts val="0"/>
              </a:spcAft>
              <a:buSzPts val="2300"/>
              <a:buChar char="▰"/>
            </a:pPr>
            <a:r>
              <a:rPr lang="en" sz="2300"/>
              <a:t>Discrete fuel consumption (CMPG/HMPG)</a:t>
            </a:r>
            <a:endParaRPr sz="2300"/>
          </a:p>
          <a:p>
            <a:pPr marL="914400" lvl="1" indent="-374650" algn="l" rtl="0">
              <a:spcBef>
                <a:spcPts val="0"/>
              </a:spcBef>
              <a:spcAft>
                <a:spcPts val="0"/>
              </a:spcAft>
              <a:buSzPts val="2300"/>
              <a:buChar char="╺"/>
            </a:pPr>
            <a:r>
              <a:rPr lang="en" sz="2300"/>
              <a:t>45% highway for short trips (&lt;50 mi)</a:t>
            </a:r>
            <a:endParaRPr sz="2300"/>
          </a:p>
          <a:p>
            <a:pPr marL="914400" lvl="1" indent="-374650" algn="l" rtl="0">
              <a:spcBef>
                <a:spcPts val="0"/>
              </a:spcBef>
              <a:spcAft>
                <a:spcPts val="0"/>
              </a:spcAft>
              <a:buSzPts val="2300"/>
              <a:buChar char="╺"/>
            </a:pPr>
            <a:r>
              <a:rPr lang="en" sz="2300"/>
              <a:t>80% highway for long trips (&gt;50 mi)</a:t>
            </a:r>
            <a:endParaRPr sz="2300"/>
          </a:p>
          <a:p>
            <a:pPr marL="457200" lvl="0" indent="-374650" algn="l" rtl="0">
              <a:spcBef>
                <a:spcPts val="0"/>
              </a:spcBef>
              <a:spcAft>
                <a:spcPts val="0"/>
              </a:spcAft>
              <a:buSzPts val="2300"/>
              <a:buChar char="▰"/>
            </a:pPr>
            <a:r>
              <a:rPr lang="en" sz="2300"/>
              <a:t>Charges per trip</a:t>
            </a:r>
            <a:endParaRPr sz="2300"/>
          </a:p>
          <a:p>
            <a:pPr marL="914400" lvl="1" indent="-374650" algn="l" rtl="0">
              <a:spcBef>
                <a:spcPts val="0"/>
              </a:spcBef>
              <a:spcAft>
                <a:spcPts val="0"/>
              </a:spcAft>
              <a:buSzPts val="2300"/>
              <a:buChar char="╺"/>
            </a:pPr>
            <a:r>
              <a:rPr lang="en" sz="2300"/>
              <a:t>1 charge for short trips (&lt;200 mi)</a:t>
            </a:r>
            <a:endParaRPr sz="2300"/>
          </a:p>
          <a:p>
            <a:pPr marL="914400" lvl="1" indent="-374650" algn="l" rtl="0">
              <a:spcBef>
                <a:spcPts val="0"/>
              </a:spcBef>
              <a:spcAft>
                <a:spcPts val="0"/>
              </a:spcAft>
              <a:buSzPts val="2300"/>
              <a:buChar char="╺"/>
            </a:pPr>
            <a:r>
              <a:rPr lang="en" sz="2300"/>
              <a:t>1.5 for long trips (&gt;200 mi)</a:t>
            </a:r>
            <a:endParaRPr sz="2300"/>
          </a:p>
        </p:txBody>
      </p:sp>
      <p:sp>
        <p:nvSpPr>
          <p:cNvPr id="234" name="Google Shape;234;p31"/>
          <p:cNvSpPr txBox="1">
            <a:spLocks noGrp="1"/>
          </p:cNvSpPr>
          <p:nvPr>
            <p:ph type="title"/>
          </p:nvPr>
        </p:nvSpPr>
        <p:spPr>
          <a:xfrm>
            <a:off x="883450" y="51922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t>Key Assumptions</a:t>
            </a:r>
            <a:endParaRPr sz="25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t>Critical Vehicle Inputs</a:t>
            </a:r>
            <a:endParaRPr sz="2500"/>
          </a:p>
        </p:txBody>
      </p:sp>
      <p:sp>
        <p:nvSpPr>
          <p:cNvPr id="240" name="Google Shape;240;p32"/>
          <p:cNvSpPr txBox="1">
            <a:spLocks noGrp="1"/>
          </p:cNvSpPr>
          <p:nvPr>
            <p:ph type="body" idx="1"/>
          </p:nvPr>
        </p:nvSpPr>
        <p:spPr>
          <a:xfrm>
            <a:off x="846150" y="1163800"/>
            <a:ext cx="6999600" cy="2999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a:p>
            <a:pPr marL="457200" lvl="0" indent="-381000" algn="l" rtl="0">
              <a:spcBef>
                <a:spcPts val="600"/>
              </a:spcBef>
              <a:spcAft>
                <a:spcPts val="0"/>
              </a:spcAft>
              <a:buSzPts val="2400"/>
              <a:buChar char="▰"/>
            </a:pPr>
            <a:r>
              <a:rPr lang="en"/>
              <a:t>MSRP</a:t>
            </a:r>
            <a:endParaRPr/>
          </a:p>
          <a:p>
            <a:pPr marL="457200" lvl="0" indent="-381000" algn="l" rtl="0">
              <a:spcBef>
                <a:spcPts val="0"/>
              </a:spcBef>
              <a:spcAft>
                <a:spcPts val="0"/>
              </a:spcAft>
              <a:buSzPts val="2400"/>
              <a:buChar char="▰"/>
            </a:pPr>
            <a:r>
              <a:rPr lang="en"/>
              <a:t>Trip data (real world use data)</a:t>
            </a:r>
            <a:endParaRPr/>
          </a:p>
          <a:p>
            <a:pPr marL="914400" lvl="1" indent="-381000" algn="l" rtl="0">
              <a:spcBef>
                <a:spcPts val="0"/>
              </a:spcBef>
              <a:spcAft>
                <a:spcPts val="0"/>
              </a:spcAft>
              <a:buSzPts val="2400"/>
              <a:buChar char="╺"/>
            </a:pPr>
            <a:r>
              <a:rPr lang="en"/>
              <a:t>Trip Distance</a:t>
            </a:r>
            <a:endParaRPr/>
          </a:p>
          <a:p>
            <a:pPr marL="914400" lvl="1" indent="-381000" algn="l" rtl="0">
              <a:spcBef>
                <a:spcPts val="0"/>
              </a:spcBef>
              <a:spcAft>
                <a:spcPts val="0"/>
              </a:spcAft>
              <a:buSzPts val="2400"/>
              <a:buChar char="╺"/>
            </a:pPr>
            <a:r>
              <a:rPr lang="en"/>
              <a:t>Idle Time </a:t>
            </a:r>
            <a:endParaRPr/>
          </a:p>
          <a:p>
            <a:pPr marL="457200" lvl="0" indent="-381000" algn="l" rtl="0">
              <a:spcBef>
                <a:spcPts val="0"/>
              </a:spcBef>
              <a:spcAft>
                <a:spcPts val="0"/>
              </a:spcAft>
              <a:buSzPts val="2400"/>
              <a:buChar char="▰"/>
            </a:pPr>
            <a:r>
              <a:rPr lang="en"/>
              <a:t>EPA Estimation of MPG (MPGe)</a:t>
            </a:r>
            <a:endParaRPr/>
          </a:p>
          <a:p>
            <a:pPr marL="0" lvl="0" indent="0" algn="l" rtl="0">
              <a:spcBef>
                <a:spcPts val="60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Tool produces output for each vehicle comparison:</a:t>
            </a:r>
            <a:endParaRPr/>
          </a:p>
          <a:p>
            <a:pPr marL="457200" lvl="0" indent="-381000" algn="l" rtl="0">
              <a:spcBef>
                <a:spcPts val="600"/>
              </a:spcBef>
              <a:spcAft>
                <a:spcPts val="0"/>
              </a:spcAft>
              <a:buSzPts val="2400"/>
              <a:buChar char="▰"/>
            </a:pPr>
            <a:r>
              <a:rPr lang="en"/>
              <a:t>Total Lifetime Cost of Vehicle</a:t>
            </a:r>
            <a:endParaRPr/>
          </a:p>
          <a:p>
            <a:pPr marL="457200" lvl="0" indent="-381000" algn="l" rtl="0">
              <a:spcBef>
                <a:spcPts val="0"/>
              </a:spcBef>
              <a:spcAft>
                <a:spcPts val="0"/>
              </a:spcAft>
              <a:buSzPts val="2400"/>
              <a:buChar char="▰"/>
            </a:pPr>
            <a:r>
              <a:rPr lang="en"/>
              <a:t>Total Lifetime Emissions, UC Davis Power, [lb GHG] </a:t>
            </a:r>
            <a:endParaRPr/>
          </a:p>
        </p:txBody>
      </p:sp>
      <p:sp>
        <p:nvSpPr>
          <p:cNvPr id="246" name="Google Shape;246;p33"/>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t>Outputs</a:t>
            </a:r>
            <a:endParaRPr sz="25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ctrTitle"/>
          </p:nvPr>
        </p:nvSpPr>
        <p:spPr>
          <a:xfrm>
            <a:off x="1790700" y="1906438"/>
            <a:ext cx="5562600" cy="582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Case Study 1</a:t>
            </a:r>
            <a:endParaRPr/>
          </a:p>
        </p:txBody>
      </p:sp>
      <p:sp>
        <p:nvSpPr>
          <p:cNvPr id="252" name="Google Shape;252;p34"/>
          <p:cNvSpPr txBox="1">
            <a:spLocks noGrp="1"/>
          </p:cNvSpPr>
          <p:nvPr>
            <p:ph type="subTitle" idx="1"/>
          </p:nvPr>
        </p:nvSpPr>
        <p:spPr>
          <a:xfrm>
            <a:off x="1790700" y="2571738"/>
            <a:ext cx="5562600" cy="106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b="1">
                <a:latin typeface="IBM Plex Sans"/>
                <a:ea typeface="IBM Plex Sans"/>
                <a:cs typeface="IBM Plex Sans"/>
                <a:sym typeface="IBM Plex Sans"/>
              </a:rPr>
              <a:t>2019 Chevrolet Volt</a:t>
            </a:r>
            <a:endParaRPr sz="2000" b="1">
              <a:latin typeface="IBM Plex Sans"/>
              <a:ea typeface="IBM Plex Sans"/>
              <a:cs typeface="IBM Plex Sans"/>
              <a:sym typeface="IBM Plex Sans"/>
            </a:endParaRPr>
          </a:p>
          <a:p>
            <a:pPr marL="0" lvl="0" indent="0" algn="l" rtl="0">
              <a:spcBef>
                <a:spcPts val="0"/>
              </a:spcBef>
              <a:spcAft>
                <a:spcPts val="0"/>
              </a:spcAft>
              <a:buNone/>
            </a:pPr>
            <a:r>
              <a:rPr lang="en" sz="2000" b="1">
                <a:latin typeface="IBM Plex Sans"/>
                <a:ea typeface="IBM Plex Sans"/>
                <a:cs typeface="IBM Plex Sans"/>
                <a:sym typeface="IBM Plex Sans"/>
              </a:rPr>
              <a:t>2020 Chevrolet Bolt EV</a:t>
            </a:r>
            <a:endParaRPr sz="2000" b="1">
              <a:latin typeface="IBM Plex Sans"/>
              <a:ea typeface="IBM Plex Sans"/>
              <a:cs typeface="IBM Plex Sans"/>
              <a:sym typeface="IBM Plex Sans"/>
            </a:endParaRPr>
          </a:p>
          <a:p>
            <a:pPr marL="0" lvl="0" indent="0" algn="l" rtl="0">
              <a:spcBef>
                <a:spcPts val="0"/>
              </a:spcBef>
              <a:spcAft>
                <a:spcPts val="0"/>
              </a:spcAft>
              <a:buNone/>
            </a:pPr>
            <a:endParaRPr b="1">
              <a:latin typeface="IBM Plex Sans"/>
              <a:ea typeface="IBM Plex Sans"/>
              <a:cs typeface="IBM Plex Sans"/>
              <a:sym typeface="IBM Plex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t>Key Differences</a:t>
            </a:r>
            <a:endParaRPr sz="2500"/>
          </a:p>
        </p:txBody>
      </p:sp>
      <p:sp>
        <p:nvSpPr>
          <p:cNvPr id="258" name="Google Shape;258;p35"/>
          <p:cNvSpPr txBox="1">
            <a:spLocks noGrp="1"/>
          </p:cNvSpPr>
          <p:nvPr>
            <p:ph type="body" idx="1"/>
          </p:nvPr>
        </p:nvSpPr>
        <p:spPr>
          <a:xfrm>
            <a:off x="592175" y="1584425"/>
            <a:ext cx="3806700" cy="2957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solidFill>
                  <a:schemeClr val="accent4"/>
                </a:solidFill>
                <a:latin typeface="IBM Plex Sans"/>
                <a:ea typeface="IBM Plex Sans"/>
                <a:cs typeface="IBM Plex Sans"/>
                <a:sym typeface="IBM Plex Sans"/>
              </a:rPr>
              <a:t>2019 Chevrolet Volt (PHEV)</a:t>
            </a:r>
            <a:endParaRPr b="1">
              <a:solidFill>
                <a:schemeClr val="accent4"/>
              </a:solidFill>
              <a:latin typeface="IBM Plex Sans"/>
              <a:ea typeface="IBM Plex Sans"/>
              <a:cs typeface="IBM Plex Sans"/>
              <a:sym typeface="IBM Plex Sans"/>
            </a:endParaRPr>
          </a:p>
          <a:p>
            <a:pPr marL="457200" lvl="0" indent="-368300" algn="l" rtl="0">
              <a:spcBef>
                <a:spcPts val="600"/>
              </a:spcBef>
              <a:spcAft>
                <a:spcPts val="0"/>
              </a:spcAft>
              <a:buSzPts val="2200"/>
              <a:buChar char="▰"/>
            </a:pPr>
            <a:r>
              <a:rPr lang="en"/>
              <a:t>MSRP = $34,095</a:t>
            </a:r>
            <a:endParaRPr/>
          </a:p>
          <a:p>
            <a:pPr marL="457200" lvl="0" indent="-368300" algn="l" rtl="0">
              <a:spcBef>
                <a:spcPts val="0"/>
              </a:spcBef>
              <a:spcAft>
                <a:spcPts val="0"/>
              </a:spcAft>
              <a:buSzPts val="2200"/>
              <a:buChar char="▰"/>
            </a:pPr>
            <a:r>
              <a:rPr lang="en"/>
              <a:t>TCO = $42,737</a:t>
            </a:r>
            <a:endParaRPr/>
          </a:p>
          <a:p>
            <a:pPr marL="457200" lvl="0" indent="-368300" algn="l" rtl="0">
              <a:spcBef>
                <a:spcPts val="0"/>
              </a:spcBef>
              <a:spcAft>
                <a:spcPts val="0"/>
              </a:spcAft>
              <a:buSzPts val="2200"/>
              <a:buChar char="▰"/>
            </a:pPr>
            <a:r>
              <a:rPr lang="en"/>
              <a:t>39,622 lb GHG</a:t>
            </a:r>
            <a:endParaRPr/>
          </a:p>
          <a:p>
            <a:pPr marL="0" lvl="0" indent="0" algn="l" rtl="0">
              <a:spcBef>
                <a:spcPts val="600"/>
              </a:spcBef>
              <a:spcAft>
                <a:spcPts val="0"/>
              </a:spcAft>
              <a:buNone/>
            </a:pPr>
            <a:endParaRPr/>
          </a:p>
        </p:txBody>
      </p:sp>
      <p:sp>
        <p:nvSpPr>
          <p:cNvPr id="259" name="Google Shape;259;p35"/>
          <p:cNvSpPr txBox="1">
            <a:spLocks noGrp="1"/>
          </p:cNvSpPr>
          <p:nvPr>
            <p:ph type="body" idx="2"/>
          </p:nvPr>
        </p:nvSpPr>
        <p:spPr>
          <a:xfrm>
            <a:off x="4650175" y="1584425"/>
            <a:ext cx="3437400" cy="2957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solidFill>
                  <a:schemeClr val="accent4"/>
                </a:solidFill>
                <a:latin typeface="IBM Plex Sans"/>
                <a:ea typeface="IBM Plex Sans"/>
                <a:cs typeface="IBM Plex Sans"/>
                <a:sym typeface="IBM Plex Sans"/>
              </a:rPr>
              <a:t>2020 Chevrolet Bolt (EV)</a:t>
            </a:r>
            <a:endParaRPr b="1">
              <a:latin typeface="IBM Plex Sans"/>
              <a:ea typeface="IBM Plex Sans"/>
              <a:cs typeface="IBM Plex Sans"/>
              <a:sym typeface="IBM Plex Sans"/>
            </a:endParaRPr>
          </a:p>
          <a:p>
            <a:pPr marL="457200" lvl="0" indent="-368300" algn="l" rtl="0">
              <a:spcBef>
                <a:spcPts val="600"/>
              </a:spcBef>
              <a:spcAft>
                <a:spcPts val="0"/>
              </a:spcAft>
              <a:buSzPts val="2200"/>
              <a:buChar char="▰"/>
            </a:pPr>
            <a:r>
              <a:rPr lang="en"/>
              <a:t>MSRP = $37,495 </a:t>
            </a:r>
            <a:endParaRPr/>
          </a:p>
          <a:p>
            <a:pPr marL="457200" lvl="0" indent="-368300" algn="l" rtl="0">
              <a:spcBef>
                <a:spcPts val="0"/>
              </a:spcBef>
              <a:spcAft>
                <a:spcPts val="0"/>
              </a:spcAft>
              <a:buSzPts val="2200"/>
              <a:buChar char="▰"/>
            </a:pPr>
            <a:r>
              <a:rPr lang="en"/>
              <a:t>TC0 = $41,051</a:t>
            </a:r>
            <a:endParaRPr/>
          </a:p>
          <a:p>
            <a:pPr marL="457200" lvl="0" indent="-368300" algn="l" rtl="0">
              <a:spcBef>
                <a:spcPts val="0"/>
              </a:spcBef>
              <a:spcAft>
                <a:spcPts val="0"/>
              </a:spcAft>
              <a:buSzPts val="2200"/>
              <a:buChar char="▰"/>
            </a:pPr>
            <a:r>
              <a:rPr lang="en"/>
              <a:t>2,109 lb GHG </a:t>
            </a:r>
            <a:endParaRPr/>
          </a:p>
        </p:txBody>
      </p:sp>
      <p:pic>
        <p:nvPicPr>
          <p:cNvPr id="260" name="Google Shape;260;p35"/>
          <p:cNvPicPr preferRelativeResize="0"/>
          <p:nvPr/>
        </p:nvPicPr>
        <p:blipFill>
          <a:blip r:embed="rId3">
            <a:alphaModFix/>
          </a:blip>
          <a:stretch>
            <a:fillRect/>
          </a:stretch>
        </p:blipFill>
        <p:spPr>
          <a:xfrm>
            <a:off x="914575" y="3309875"/>
            <a:ext cx="2264125" cy="1494325"/>
          </a:xfrm>
          <a:prstGeom prst="rect">
            <a:avLst/>
          </a:prstGeom>
          <a:noFill/>
          <a:ln>
            <a:noFill/>
          </a:ln>
        </p:spPr>
      </p:pic>
      <p:pic>
        <p:nvPicPr>
          <p:cNvPr id="261" name="Google Shape;261;p35"/>
          <p:cNvPicPr preferRelativeResize="0"/>
          <p:nvPr/>
        </p:nvPicPr>
        <p:blipFill>
          <a:blip r:embed="rId4">
            <a:alphaModFix/>
          </a:blip>
          <a:stretch>
            <a:fillRect/>
          </a:stretch>
        </p:blipFill>
        <p:spPr>
          <a:xfrm>
            <a:off x="4813700" y="3400000"/>
            <a:ext cx="2127575" cy="1404200"/>
          </a:xfrm>
          <a:prstGeom prst="rect">
            <a:avLst/>
          </a:prstGeom>
          <a:noFill/>
          <a:ln>
            <a:noFill/>
          </a:ln>
        </p:spPr>
      </p:pic>
      <p:sp>
        <p:nvSpPr>
          <p:cNvPr id="262" name="Google Shape;262;p35"/>
          <p:cNvSpPr txBox="1"/>
          <p:nvPr/>
        </p:nvSpPr>
        <p:spPr>
          <a:xfrm>
            <a:off x="811375" y="4610625"/>
            <a:ext cx="2367300" cy="2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IBM Plex Sans Light"/>
                <a:ea typeface="IBM Plex Sans Light"/>
                <a:cs typeface="IBM Plex Sans Light"/>
                <a:sym typeface="IBM Plex Sans Light"/>
              </a:rPr>
              <a:t>https://www.cars.com/research/compare/?vehicles=chevrolet-bolt_ev-2020,chevrolet-volt-2019</a:t>
            </a:r>
            <a:endParaRPr sz="600">
              <a:latin typeface="IBM Plex Sans Light"/>
              <a:ea typeface="IBM Plex Sans Light"/>
              <a:cs typeface="IBM Plex Sans Light"/>
              <a:sym typeface="IBM Plex Sans Light"/>
            </a:endParaRPr>
          </a:p>
        </p:txBody>
      </p:sp>
      <p:sp>
        <p:nvSpPr>
          <p:cNvPr id="263" name="Google Shape;263;p35"/>
          <p:cNvSpPr txBox="1"/>
          <p:nvPr/>
        </p:nvSpPr>
        <p:spPr>
          <a:xfrm>
            <a:off x="4718325" y="4672875"/>
            <a:ext cx="2367300" cy="2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IBM Plex Sans Light"/>
                <a:ea typeface="IBM Plex Sans Light"/>
                <a:cs typeface="IBM Plex Sans Light"/>
                <a:sym typeface="IBM Plex Sans Light"/>
              </a:rPr>
              <a:t>https://www.cars.com/research/compare/?vehicles=chevrolet-bolt_ev-2020,chevrolet-volt-2019</a:t>
            </a:r>
            <a:endParaRPr sz="600">
              <a:latin typeface="IBM Plex Sans Light"/>
              <a:ea typeface="IBM Plex Sans Light"/>
              <a:cs typeface="IBM Plex Sans Light"/>
              <a:sym typeface="IBM Plex Sans Ligh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1761</Words>
  <Application>Microsoft Macintosh PowerPoint</Application>
  <PresentationFormat>On-screen Show (16:9)</PresentationFormat>
  <Paragraphs>193</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IBM Plex Sans</vt:lpstr>
      <vt:lpstr>Merriweather</vt:lpstr>
      <vt:lpstr>Arial</vt:lpstr>
      <vt:lpstr>Calibri</vt:lpstr>
      <vt:lpstr>IBM Plex Sans Light</vt:lpstr>
      <vt:lpstr>Simple Light</vt:lpstr>
      <vt:lpstr>Surrey template</vt:lpstr>
      <vt:lpstr>PowerPoint Presentation</vt:lpstr>
      <vt:lpstr>Phasing out Fossil Fuels</vt:lpstr>
      <vt:lpstr>What makes our calculator different?</vt:lpstr>
      <vt:lpstr>Zero-emission on short trips</vt:lpstr>
      <vt:lpstr>Key Assumptions</vt:lpstr>
      <vt:lpstr>Critical Vehicle Inputs</vt:lpstr>
      <vt:lpstr>Outputs</vt:lpstr>
      <vt:lpstr>Case Study 1</vt:lpstr>
      <vt:lpstr>Key Differences</vt:lpstr>
      <vt:lpstr>Significant Progress on University Electricity Mix</vt:lpstr>
      <vt:lpstr>Case Study 2</vt:lpstr>
      <vt:lpstr>Key Differences</vt:lpstr>
      <vt:lpstr>RAV4 2020 Conventional $45,786.75 112,209 lb GHG</vt:lpstr>
      <vt:lpstr>Case Study 3</vt:lpstr>
      <vt:lpstr>Key Differences</vt:lpstr>
      <vt:lpstr>Key findings</vt:lpstr>
      <vt:lpstr>THANK YOU</vt:lpstr>
      <vt:lpstr>References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Julia Hoffman</cp:lastModifiedBy>
  <cp:revision>1</cp:revision>
  <dcterms:modified xsi:type="dcterms:W3CDTF">2020-06-02T19:41:44Z</dcterms:modified>
</cp:coreProperties>
</file>