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FBC8E49-B3C9-4205-8D66-627DDB2A98A2}">
  <a:tblStyle styleId="{FFBC8E49-B3C9-4205-8D66-627DDB2A98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5e6b700d0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5e6b700d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5e6b700d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5e6b700d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5e6b700d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5e6b700d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7a8c9b86c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7a8c9b86c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5e6b700d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5e6b700d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5e6b700d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5e6b700d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7a8c9b86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7a8c9b86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5e6b700d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5e6b700d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7ec382748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7ec382748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library.buffalo.edu/video-recording-studios/" TargetMode="External"/><Relationship Id="rId4" Type="http://schemas.openxmlformats.org/officeDocument/2006/relationships/hyperlink" Target="https://www.ualberta.ca/index.html" TargetMode="External"/><Relationship Id="rId5" Type="http://schemas.openxmlformats.org/officeDocument/2006/relationships/hyperlink" Target="https://ucdavis.app.box.com/v/wordmark-logos/folder/41541520782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25750" y="20800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595959"/>
                </a:solidFill>
              </a:rPr>
              <a:t>ABT 212 001 (ZNE)</a:t>
            </a:r>
            <a:endParaRPr sz="26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</a:rPr>
              <a:t>Kristen Bush</a:t>
            </a:r>
            <a:endParaRPr sz="24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</a:rPr>
              <a:t>Cheyanne Harris</a:t>
            </a:r>
            <a:endParaRPr sz="2400">
              <a:solidFill>
                <a:srgbClr val="595959"/>
              </a:solidFill>
            </a:endParaRPr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616508" y="58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Shields Library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Engagement Project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-55550" y="-103200"/>
            <a:ext cx="681300" cy="5246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9039" y="4132675"/>
            <a:ext cx="6885924" cy="8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Bibliography</a:t>
            </a:r>
            <a:endParaRPr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311700" y="1152475"/>
            <a:ext cx="724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https://library.buffalo.edu/video-recording-studios/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https://www.ualberta.ca/index.html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UC Davis Brand Guide - </a:t>
            </a:r>
            <a:r>
              <a:rPr lang="en" sz="1400" u="sng">
                <a:solidFill>
                  <a:schemeClr val="accent5"/>
                </a:solidFill>
                <a:hlinkClick r:id="rId5"/>
              </a:rPr>
              <a:t>https://ucdavis.app.box.com/v/wordmark-logos/folder/41541520782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 Definition &amp; Objective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Context &amp; Background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Priorities of Client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Methodology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Case Studies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Proposed Outreach Strategies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Recommendations for Future 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Bibliography </a:t>
            </a:r>
            <a:endParaRPr/>
          </a:p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 rot="5400000">
            <a:off x="6285150" y="2208800"/>
            <a:ext cx="5164500" cy="705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Definition &amp; Objective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188500" cy="37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Source: Robert Mondavi Institute - UC Davis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u="sng"/>
              <a:t>Problem Statement</a:t>
            </a:r>
            <a:r>
              <a:rPr b="1" lang="en" u="sng"/>
              <a:t>:</a:t>
            </a:r>
            <a:r>
              <a:rPr b="1" lang="en"/>
              <a:t>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Communicating HVAC scheduling improvements through educational outreach opportunities.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00" y="789125"/>
            <a:ext cx="4443626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4961550" y="995725"/>
            <a:ext cx="3538800" cy="31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Shields Library is undergoing a LEED certification process primarily through HVAC scheduling adjustments. 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Educational Opportunities: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Energy Efficiency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Green Building Projects</a:t>
            </a:r>
            <a:endParaRPr sz="1800"/>
          </a:p>
        </p:txBody>
      </p:sp>
      <p:graphicFrame>
        <p:nvGraphicFramePr>
          <p:cNvPr id="73" name="Google Shape;73;p15"/>
          <p:cNvGraphicFramePr/>
          <p:nvPr/>
        </p:nvGraphicFramePr>
        <p:xfrm>
          <a:off x="8685200" y="415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{FFBC8E49-B3C9-4205-8D66-627DDB2A98A2}</a:tableStyleId>
              </a:tblPr>
              <a:tblGrid>
                <a:gridCol w="3828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Definition &amp; Objective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-49900" y="1152475"/>
            <a:ext cx="844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u="sng"/>
              <a:t>Client</a:t>
            </a:r>
            <a:r>
              <a:rPr b="1" lang="en"/>
              <a:t>: Energy Conservation Office (ECO)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Goals: Carbon Neutrality and Sustainable Stewardship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Priorities: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Education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Collaboration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Outreach/Promotion</a:t>
            </a:r>
            <a:endParaRPr sz="1800"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Challenges: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Quantifying educational benefits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Creating community buy-in</a:t>
            </a:r>
            <a:endParaRPr sz="1800"/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0" l="0" r="10897" t="0"/>
          <a:stretch/>
        </p:blipFill>
        <p:spPr>
          <a:xfrm>
            <a:off x="4965201" y="1906100"/>
            <a:ext cx="3585523" cy="21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5626725" y="3806850"/>
            <a:ext cx="3071100" cy="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Source: Energy Conservation Office</a:t>
            </a:r>
            <a:endParaRPr sz="1200"/>
          </a:p>
        </p:txBody>
      </p:sp>
      <p:graphicFrame>
        <p:nvGraphicFramePr>
          <p:cNvPr id="82" name="Google Shape;82;p16"/>
          <p:cNvGraphicFramePr/>
          <p:nvPr/>
        </p:nvGraphicFramePr>
        <p:xfrm>
          <a:off x="8685200" y="415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{FFBC8E49-B3C9-4205-8D66-627DDB2A98A2}</a:tableStyleId>
              </a:tblPr>
              <a:tblGrid>
                <a:gridCol w="3828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373251" cy="26627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9" name="Google Shape;89;p17"/>
          <p:cNvGraphicFramePr/>
          <p:nvPr/>
        </p:nvGraphicFramePr>
        <p:xfrm>
          <a:off x="8685200" y="415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{FFBC8E49-B3C9-4205-8D66-627DDB2A98A2}</a:tableStyleId>
              </a:tblPr>
              <a:tblGrid>
                <a:gridCol w="3828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Studies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8722" y="1081425"/>
            <a:ext cx="3288027" cy="18745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1320075" y="2739275"/>
            <a:ext cx="22689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Source: University at Buffalo</a:t>
            </a:r>
            <a:endParaRPr sz="1200"/>
          </a:p>
        </p:txBody>
      </p:sp>
      <p:sp>
        <p:nvSpPr>
          <p:cNvPr id="97" name="Google Shape;97;p18"/>
          <p:cNvSpPr txBox="1"/>
          <p:nvPr/>
        </p:nvSpPr>
        <p:spPr>
          <a:xfrm>
            <a:off x="414250" y="4684725"/>
            <a:ext cx="32895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Source: University of Alberta</a:t>
            </a:r>
            <a:endParaRPr sz="1200"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4822" y="1349299"/>
            <a:ext cx="1375676" cy="138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883" y="3722700"/>
            <a:ext cx="2818167" cy="9620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0" name="Google Shape;100;p18"/>
          <p:cNvGraphicFramePr/>
          <p:nvPr/>
        </p:nvGraphicFramePr>
        <p:xfrm>
          <a:off x="8685200" y="415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{FFBC8E49-B3C9-4205-8D66-627DDB2A98A2}</a:tableStyleId>
              </a:tblPr>
              <a:tblGrid>
                <a:gridCol w="3828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01" name="Google Shape;10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90363" y="3129883"/>
            <a:ext cx="5220525" cy="187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Outreach Strategies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0025" y="1387975"/>
            <a:ext cx="4326500" cy="27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3311512" cy="3820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9" name="Google Shape;109;p19"/>
          <p:cNvGraphicFramePr/>
          <p:nvPr/>
        </p:nvGraphicFramePr>
        <p:xfrm>
          <a:off x="8685200" y="415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{FFBC8E49-B3C9-4205-8D66-627DDB2A98A2}</a:tableStyleId>
              </a:tblPr>
              <a:tblGrid>
                <a:gridCol w="3828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 for Future Work</a:t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1152475"/>
            <a:ext cx="830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16" name="Google Shape;116;p20"/>
          <p:cNvGraphicFramePr/>
          <p:nvPr/>
        </p:nvGraphicFramePr>
        <p:xfrm>
          <a:off x="8685200" y="415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{FFBC8E49-B3C9-4205-8D66-627DDB2A98A2}</a:tableStyleId>
              </a:tblPr>
              <a:tblGrid>
                <a:gridCol w="3828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825" y="2052623"/>
            <a:ext cx="7761654" cy="136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</a:t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11700" y="1152475"/>
            <a:ext cx="4635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Collaboration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Education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Communicating to a non-technical audience</a:t>
            </a:r>
            <a:endParaRPr/>
          </a:p>
        </p:txBody>
      </p:sp>
      <p:graphicFrame>
        <p:nvGraphicFramePr>
          <p:cNvPr id="124" name="Google Shape;124;p21"/>
          <p:cNvGraphicFramePr/>
          <p:nvPr/>
        </p:nvGraphicFramePr>
        <p:xfrm>
          <a:off x="8685200" y="415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{FFBC8E49-B3C9-4205-8D66-627DDB2A98A2}</a:tableStyleId>
              </a:tblPr>
              <a:tblGrid>
                <a:gridCol w="3828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5" name="Google Shape;125;p21"/>
          <p:cNvSpPr txBox="1"/>
          <p:nvPr/>
        </p:nvSpPr>
        <p:spPr>
          <a:xfrm>
            <a:off x="5560100" y="4173550"/>
            <a:ext cx="28215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Source: UC Davis Brand Guide</a:t>
            </a:r>
            <a:endParaRPr sz="1200"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300" y="3228124"/>
            <a:ext cx="3269451" cy="94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 rotWithShape="1">
          <a:blip r:embed="rId4">
            <a:alphaModFix/>
          </a:blip>
          <a:srcRect b="0" l="0" r="10897" t="0"/>
          <a:stretch/>
        </p:blipFill>
        <p:spPr>
          <a:xfrm>
            <a:off x="5280475" y="942319"/>
            <a:ext cx="2923999" cy="173718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5280475" y="2450050"/>
            <a:ext cx="3071100" cy="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Source: Energy Conservation Office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