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7227474-F1C1-4191-A91D-D2FA0F3E263A}">
  <a:tblStyle styleId="{C7227474-F1C1-4191-A91D-D2FA0F3E263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D0CFB113-DDA5-4142-9ED7-CE56CCA197F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dacc43cfc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dacc43cfc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Maine has a goal to have electricity 100% from renewable energy by 2050, and 376 MW distributed generation by PV projects by 2024 so there will be  incentives.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dd8f68ef04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dd8f68ef04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dd8f68ef04_5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dd8f68ef04_5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dd4993c90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dd4993c90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</a:rPr>
              <a:t>SCOPE OF WORK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Load analysis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Solar Modelling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Best Practices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dd213687e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dd213687e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calculated the energy demand of showerheads, washers and dryers, including the energy it takes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acc43cfc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dacc43cfc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d611d3d9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dd611d3d9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dcf8a92574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dcf8a92574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RV parks normally don’t meter their camper. Individual metering of sites by park management is impractical at several levels. Unmetered electricity water, and sewage hookups.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$30k - 40k per month energy bills in large central california park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owner of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 mid‐Atlantic park described a mid‐summer scenario with 40‐45’ big rigs running double ACs,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many with screen doors open due to RV neighborliness. Minimal vehicle insulation and high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degrees of leakage have made energy efficiency their casualty. RV refrigerators work only to 80%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of ambient temperature; but without effective insulation, fridges are working full tilt, even at night.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Shade trees, available in most Pennsylvania parks, partially offset the full sun, but in summers, “the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vehicles get blasted.</a:t>
            </a:r>
            <a:endParaRPr sz="5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dce14dcad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dce14dcad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Marginal safety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 monthly…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daf3a9ef9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daf3a9ef9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Was not able to find the optimal system without Net Energy Billing Program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$15 for solar mounts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2.78 is the average solar panel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dd8f68ef04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dd8f68ef04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Was not able to find the optimal system without Net Energy Billing Program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$15 for solar mounts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2.78 is the average solar panel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TITLE_AND_TWO_COLUMNS_2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15.png"/><Relationship Id="rId6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5" Type="http://schemas.openxmlformats.org/officeDocument/2006/relationships/image" Target="../media/image3.png"/><Relationship Id="rId6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Relationship Id="rId4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967501" y="-79450"/>
            <a:ext cx="320899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5"/>
          <p:cNvSpPr txBox="1"/>
          <p:nvPr>
            <p:ph type="ctrTitle"/>
          </p:nvPr>
        </p:nvSpPr>
        <p:spPr>
          <a:xfrm>
            <a:off x="623408" y="5191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Creighton Farm Campsite: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Solar Feasibility Analysis</a:t>
            </a:r>
            <a:endParaRPr/>
          </a:p>
        </p:txBody>
      </p:sp>
      <p:sp>
        <p:nvSpPr>
          <p:cNvPr id="65" name="Google Shape;65;p15"/>
          <p:cNvSpPr txBox="1"/>
          <p:nvPr/>
        </p:nvSpPr>
        <p:spPr>
          <a:xfrm>
            <a:off x="2736450" y="4096800"/>
            <a:ext cx="3671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Presented by: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Esperanza Cortez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Maria Katherine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Peter Nguyen</a:t>
            </a:r>
            <a:endParaRPr/>
          </a:p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85175" y="-84137"/>
            <a:ext cx="9429176" cy="5311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/>
          <p:nvPr>
            <p:ph type="title"/>
          </p:nvPr>
        </p:nvSpPr>
        <p:spPr>
          <a:xfrm>
            <a:off x="57675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Recommendations for Future Work</a:t>
            </a:r>
            <a:endParaRPr/>
          </a:p>
        </p:txBody>
      </p:sp>
      <p:sp>
        <p:nvSpPr>
          <p:cNvPr id="166" name="Google Shape;166;p24"/>
          <p:cNvSpPr txBox="1"/>
          <p:nvPr>
            <p:ph idx="1" type="body"/>
          </p:nvPr>
        </p:nvSpPr>
        <p:spPr>
          <a:xfrm>
            <a:off x="646175" y="1017725"/>
            <a:ext cx="6766200" cy="369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 Resources to Offset the Cost of Solar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Contact list of solar project sponsors in Maine, Power Purchase Agreements (PPA)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Contact Central Maine Power for Net Energy </a:t>
            </a:r>
            <a:r>
              <a:rPr lang="en"/>
              <a:t>Billing</a:t>
            </a:r>
            <a:r>
              <a:rPr lang="en"/>
              <a:t> Program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Apply for grants and incentives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Rural Energy for America Program</a:t>
            </a:r>
            <a:r>
              <a:rPr lang="en"/>
              <a:t>: Federal Loans and Grants to fund renewable energy systems, up to 75 percent of eligible project cost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Maine Renewable Energy Investment Exemption</a:t>
            </a:r>
            <a:r>
              <a:rPr lang="en"/>
              <a:t>: exempts renewable energy equipment from property tax</a:t>
            </a:r>
            <a:endParaRPr/>
          </a:p>
        </p:txBody>
      </p:sp>
      <p:sp>
        <p:nvSpPr>
          <p:cNvPr id="167" name="Google Shape;167;p24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/>
          <p:nvPr>
            <p:ph type="title"/>
          </p:nvPr>
        </p:nvSpPr>
        <p:spPr>
          <a:xfrm>
            <a:off x="583350" y="608025"/>
            <a:ext cx="6760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Recommendations for Future Work (continued)</a:t>
            </a:r>
            <a:endParaRPr/>
          </a:p>
        </p:txBody>
      </p:sp>
      <p:sp>
        <p:nvSpPr>
          <p:cNvPr id="173" name="Google Shape;173;p25"/>
          <p:cNvSpPr txBox="1"/>
          <p:nvPr>
            <p:ph idx="1" type="body"/>
          </p:nvPr>
        </p:nvSpPr>
        <p:spPr>
          <a:xfrm>
            <a:off x="583350" y="1578075"/>
            <a:ext cx="6579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Logistical: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Contact Planning Board of Warren, Maine for information regarding permits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information on practical design, sustainability, and accessibility, consult the National Park Service Campground Design Guide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5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for Listening</a:t>
            </a:r>
            <a:endParaRPr/>
          </a:p>
        </p:txBody>
      </p:sp>
      <p:sp>
        <p:nvSpPr>
          <p:cNvPr id="180" name="Google Shape;180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181" name="Google Shape;181;p26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 rotWithShape="1">
          <a:blip r:embed="rId3">
            <a:alphaModFix/>
          </a:blip>
          <a:srcRect b="0" l="0" r="0" t="1097"/>
          <a:stretch/>
        </p:blipFill>
        <p:spPr>
          <a:xfrm rot="-5400000">
            <a:off x="1074313" y="590163"/>
            <a:ext cx="3233250" cy="446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1136" y="3070020"/>
            <a:ext cx="841525" cy="8766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" name="Google Shape;74;p16"/>
          <p:cNvCxnSpPr>
            <a:stCxn id="75" idx="0"/>
          </p:cNvCxnSpPr>
          <p:nvPr/>
        </p:nvCxnSpPr>
        <p:spPr>
          <a:xfrm flipH="1" rot="10800000">
            <a:off x="784185" y="2604599"/>
            <a:ext cx="662400" cy="5730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" name="Google Shape;76;p16"/>
          <p:cNvCxnSpPr>
            <a:stCxn id="77" idx="1"/>
          </p:cNvCxnSpPr>
          <p:nvPr/>
        </p:nvCxnSpPr>
        <p:spPr>
          <a:xfrm flipH="1">
            <a:off x="4584497" y="1641548"/>
            <a:ext cx="334800" cy="440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" name="Google Shape;78;p16"/>
          <p:cNvCxnSpPr>
            <a:stCxn id="73" idx="1"/>
          </p:cNvCxnSpPr>
          <p:nvPr/>
        </p:nvCxnSpPr>
        <p:spPr>
          <a:xfrm rot="10800000">
            <a:off x="3381036" y="2491948"/>
            <a:ext cx="950100" cy="1016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9" name="Google Shape;79;p16"/>
          <p:cNvSpPr txBox="1"/>
          <p:nvPr/>
        </p:nvSpPr>
        <p:spPr>
          <a:xfrm>
            <a:off x="579424" y="1333750"/>
            <a:ext cx="1071900" cy="61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Creighton Farm</a:t>
            </a:r>
            <a:endParaRPr b="1"/>
          </a:p>
        </p:txBody>
      </p:sp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5199150" y="1182900"/>
            <a:ext cx="2388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METHODOLOGY</a:t>
            </a:r>
            <a:endParaRPr b="1" sz="16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Build a load profile</a:t>
            </a:r>
            <a:endParaRPr sz="14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sz="1200"/>
              <a:t>5 campsite facilities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sz="1200"/>
              <a:t>4 tiny houses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sz="1200">
                <a:solidFill>
                  <a:schemeClr val="dk1"/>
                </a:solidFill>
              </a:rPr>
              <a:t>6 RV parks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Solar Modeling Optimization Scenarios</a:t>
            </a:r>
            <a:endParaRPr sz="14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sz="1200"/>
              <a:t>Renewable Energy Fraction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sz="1200"/>
              <a:t>Incentives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Next Steps</a:t>
            </a:r>
            <a:endParaRPr sz="1600"/>
          </a:p>
        </p:txBody>
      </p:sp>
      <p:sp>
        <p:nvSpPr>
          <p:cNvPr id="81" name="Google Shape;81;p16"/>
          <p:cNvSpPr txBox="1"/>
          <p:nvPr>
            <p:ph type="ctrTitle"/>
          </p:nvPr>
        </p:nvSpPr>
        <p:spPr>
          <a:xfrm>
            <a:off x="311700" y="379700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Background &amp; Methodology</a:t>
            </a:r>
            <a:endParaRPr sz="2500"/>
          </a:p>
        </p:txBody>
      </p:sp>
      <p:sp>
        <p:nvSpPr>
          <p:cNvPr id="82" name="Google Shape;82;p16"/>
          <p:cNvSpPr txBox="1"/>
          <p:nvPr/>
        </p:nvSpPr>
        <p:spPr>
          <a:xfrm>
            <a:off x="512223" y="4047625"/>
            <a:ext cx="4517700" cy="61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Figure </a:t>
            </a:r>
            <a:r>
              <a:rPr b="1" lang="en"/>
              <a:t>1</a:t>
            </a:r>
            <a:r>
              <a:rPr b="1" lang="en"/>
              <a:t>.</a:t>
            </a:r>
            <a:r>
              <a:rPr lang="en"/>
              <a:t> Map of Creighton Farm, a 236-acre land in Warren, Maine.</a:t>
            </a:r>
            <a:endParaRPr/>
          </a:p>
        </p:txBody>
      </p:sp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73800" y="952400"/>
            <a:ext cx="1025347" cy="876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0" y="3000150"/>
            <a:ext cx="1486844" cy="10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Determining the Electricity Load of Campsite Facilities</a:t>
            </a:r>
            <a:endParaRPr/>
          </a:p>
        </p:txBody>
      </p:sp>
      <p:graphicFrame>
        <p:nvGraphicFramePr>
          <p:cNvPr id="91" name="Google Shape;91;p17"/>
          <p:cNvGraphicFramePr/>
          <p:nvPr/>
        </p:nvGraphicFramePr>
        <p:xfrm>
          <a:off x="908800" y="1004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{C7227474-F1C1-4191-A91D-D2FA0F3E263A}</a:tableStyleId>
              </a:tblPr>
              <a:tblGrid>
                <a:gridCol w="2519550"/>
                <a:gridCol w="943900"/>
                <a:gridCol w="1731725"/>
                <a:gridCol w="1731725"/>
              </a:tblGrid>
              <a:tr h="479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Facility</a:t>
                      </a:r>
                      <a:endParaRPr b="1" sz="12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Number of </a:t>
                      </a:r>
                      <a:r>
                        <a:rPr b="1" lang="en" sz="1200"/>
                        <a:t>Units </a:t>
                      </a:r>
                      <a:endParaRPr b="1" sz="12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Assumptions</a:t>
                      </a:r>
                      <a:endParaRPr b="1" sz="12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Annual </a:t>
                      </a:r>
                      <a:r>
                        <a:rPr b="1" lang="en" sz="1200"/>
                        <a:t>Energy Demand</a:t>
                      </a:r>
                      <a:endParaRPr b="1" sz="12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</a:tr>
              <a:tr h="843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/>
                        <a:t>Showerheads*</a:t>
                      </a:r>
                      <a:r>
                        <a:rPr lang="en" sz="1500"/>
                        <a:t> </a:t>
                      </a:r>
                      <a:endParaRPr sz="15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(Energy saving model, 2.2 gal / min)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5</a:t>
                      </a:r>
                      <a:endParaRPr sz="15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(50 individuals x 5 minute shower x 270 days / year)*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19,299</a:t>
                      </a:r>
                      <a:r>
                        <a:rPr lang="en" sz="1500"/>
                        <a:t> kWh</a:t>
                      </a:r>
                      <a:endParaRPr sz="15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</a:tr>
              <a:tr h="880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/>
                        <a:t>Laundry washer</a:t>
                      </a:r>
                      <a:endParaRPr b="1" sz="15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(4 ft</a:t>
                      </a:r>
                      <a:r>
                        <a:rPr baseline="30000" lang="en" sz="1200"/>
                        <a:t>3</a:t>
                      </a:r>
                      <a:r>
                        <a:rPr lang="en" sz="1200"/>
                        <a:t> Energy Star commercial model, IMEF = 2.55 ft</a:t>
                      </a:r>
                      <a:r>
                        <a:rPr baseline="30000" lang="en" sz="1200"/>
                        <a:t>3</a:t>
                      </a:r>
                      <a:r>
                        <a:rPr lang="en" sz="1200"/>
                        <a:t> / kWh / cycle)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3</a:t>
                      </a:r>
                      <a:endParaRPr sz="15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(50  individuals x 1 cycle / 7 days x 270 days / year x </a:t>
                      </a:r>
                      <a:r>
                        <a:rPr lang="en" sz="1200" u="sng"/>
                        <a:t>1.6 kWh / cycle</a:t>
                      </a:r>
                      <a:r>
                        <a:rPr lang="en" sz="1200"/>
                        <a:t>)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3,086</a:t>
                      </a:r>
                      <a:r>
                        <a:rPr lang="en" sz="1500"/>
                        <a:t> kWh</a:t>
                      </a:r>
                      <a:endParaRPr sz="15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</a:tr>
              <a:tr h="1155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/>
                        <a:t>Laundry dryer</a:t>
                      </a:r>
                      <a:endParaRPr b="1" sz="15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(8 ft</a:t>
                      </a:r>
                      <a:r>
                        <a:rPr baseline="30000" lang="en" sz="1200"/>
                        <a:t>3</a:t>
                      </a:r>
                      <a:r>
                        <a:rPr lang="en" sz="1200"/>
                        <a:t> Energy Star residential model, Estimated 608 kWh / year for 283 cycles = 2.15 kWh / cycle)</a:t>
                      </a:r>
                      <a:endParaRPr sz="15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3</a:t>
                      </a:r>
                      <a:endParaRPr sz="15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(50 individuals x 1 cycle / 7 days x 270 days / year x </a:t>
                      </a:r>
                      <a:r>
                        <a:rPr lang="en" sz="1200" u="sng"/>
                        <a:t>2.15 kWh / cycle</a:t>
                      </a:r>
                      <a:r>
                        <a:rPr lang="en" sz="1200"/>
                        <a:t>)</a:t>
                      </a:r>
                      <a:endParaRPr sz="16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4,146</a:t>
                      </a:r>
                      <a:r>
                        <a:rPr lang="en" sz="1500"/>
                        <a:t> kWh</a:t>
                      </a:r>
                      <a:endParaRPr sz="15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</a:tr>
              <a:tr h="34800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Total Annual Energy Demand for Campsite Facilities: 26,531 kWh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92" name="Google Shape;92;p17"/>
          <p:cNvSpPr txBox="1"/>
          <p:nvPr/>
        </p:nvSpPr>
        <p:spPr>
          <a:xfrm>
            <a:off x="908750" y="4774450"/>
            <a:ext cx="6927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*Calculated using the Energy Cost Calculator for Showerheads and Faucets (energy.gov)</a:t>
            </a:r>
            <a:endParaRPr sz="1500"/>
          </a:p>
        </p:txBody>
      </p:sp>
      <p:sp>
        <p:nvSpPr>
          <p:cNvPr id="93" name="Google Shape;93;p17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3950" y="3718451"/>
            <a:ext cx="1056000" cy="10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578" y="3607100"/>
            <a:ext cx="613965" cy="81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" y="1634393"/>
            <a:ext cx="877949" cy="708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8990" y="2342593"/>
            <a:ext cx="749143" cy="110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Determining the Electricity Load of Tiny Houses</a:t>
            </a:r>
            <a:endParaRPr sz="2420"/>
          </a:p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Electric Power Research Ins</a:t>
            </a:r>
            <a:r>
              <a:rPr lang="en" sz="1600"/>
              <a:t>titute (EPRI) data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Manufactured </a:t>
            </a:r>
            <a:r>
              <a:rPr lang="en" sz="1400"/>
              <a:t>home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Electric heating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Concord, New Hampshire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CY 2001</a:t>
            </a:r>
            <a:endParaRPr sz="14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Residential Energy Consumption Survey (RECS) data for the New England region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2001: 7,151 kWh / household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2015: 7,503 kWh / household</a:t>
            </a:r>
            <a:endParaRPr sz="1400"/>
          </a:p>
        </p:txBody>
      </p:sp>
      <p:pic>
        <p:nvPicPr>
          <p:cNvPr id="104" name="Google Shape;10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24500" y="1152475"/>
            <a:ext cx="3999899" cy="300702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/>
        </p:nvSpPr>
        <p:spPr>
          <a:xfrm>
            <a:off x="4832400" y="4159500"/>
            <a:ext cx="3999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Figure </a:t>
            </a:r>
            <a:r>
              <a:rPr b="1" lang="en" sz="1200"/>
              <a:t>2</a:t>
            </a:r>
            <a:r>
              <a:rPr b="1" lang="en" sz="1200"/>
              <a:t>.</a:t>
            </a:r>
            <a:r>
              <a:rPr lang="en" sz="1200"/>
              <a:t> Average energy load profile for a manufactured home with electric heating in Concord, NH in 2001 (EPRI).</a:t>
            </a:r>
            <a:endParaRPr sz="1200"/>
          </a:p>
        </p:txBody>
      </p:sp>
      <p:sp>
        <p:nvSpPr>
          <p:cNvPr id="106" name="Google Shape;106;p18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420"/>
              <a:t>Determining the Electricity Load of Tiny Houses (continued)</a:t>
            </a:r>
            <a:endParaRPr sz="2420"/>
          </a:p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Square footage data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Manufactured home: 1,440 sq. ft.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Tiny house: 400 sq. ft.</a:t>
            </a:r>
            <a:endParaRPr sz="14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Total annual electricity load for a: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Tiny house with electric heating = 6,400 kWh / year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Typical Maine household with natural gas heating = 6,600 kWh / year</a:t>
            </a:r>
            <a:endParaRPr sz="1400"/>
          </a:p>
        </p:txBody>
      </p:sp>
      <p:sp>
        <p:nvSpPr>
          <p:cNvPr id="113" name="Google Shape;113;p19"/>
          <p:cNvSpPr txBox="1"/>
          <p:nvPr/>
        </p:nvSpPr>
        <p:spPr>
          <a:xfrm>
            <a:off x="311700" y="3953275"/>
            <a:ext cx="4260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Figure 3.</a:t>
            </a:r>
            <a:r>
              <a:rPr lang="en"/>
              <a:t> A 1,440 sq. ft. manufactured home (top) and a 400 sq. ft. tiny </a:t>
            </a:r>
            <a:r>
              <a:rPr lang="en"/>
              <a:t>house</a:t>
            </a:r>
            <a:r>
              <a:rPr lang="en"/>
              <a:t> (bottom).</a:t>
            </a:r>
            <a:endParaRPr/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8875" y="1017727"/>
            <a:ext cx="2806947" cy="19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8875" y="3038275"/>
            <a:ext cx="2806950" cy="210522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Determining the Electricity Load of an RV Park</a:t>
            </a:r>
            <a:endParaRPr/>
          </a:p>
        </p:txBody>
      </p:sp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4329950" y="1270750"/>
            <a:ext cx="3127500" cy="313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Daily load depends on:</a:t>
            </a:r>
            <a:endParaRPr sz="1900"/>
          </a:p>
          <a:p>
            <a:pPr indent="-323850" lvl="1" marL="914400" rtl="0" algn="l">
              <a:spcBef>
                <a:spcPts val="120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Weather - Summer</a:t>
            </a:r>
            <a:endParaRPr b="1"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/>
              <a:t>15 minute cycles / hr in 24 hr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/>
              <a:t>Central 24k BTU AC = 22.8 kWh / day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Electricity is not metered</a:t>
            </a:r>
            <a:endParaRPr b="1" sz="1500"/>
          </a:p>
        </p:txBody>
      </p:sp>
      <p:sp>
        <p:nvSpPr>
          <p:cNvPr id="123" name="Google Shape;123;p20"/>
          <p:cNvSpPr txBox="1"/>
          <p:nvPr/>
        </p:nvSpPr>
        <p:spPr>
          <a:xfrm>
            <a:off x="454075" y="1165600"/>
            <a:ext cx="374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Average Daily Load of an AC on all day</a:t>
            </a:r>
            <a:endParaRPr b="1"/>
          </a:p>
        </p:txBody>
      </p:sp>
      <p:graphicFrame>
        <p:nvGraphicFramePr>
          <p:cNvPr id="124" name="Google Shape;124;p20"/>
          <p:cNvGraphicFramePr/>
          <p:nvPr/>
        </p:nvGraphicFramePr>
        <p:xfrm>
          <a:off x="454075" y="340338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{D0CFB113-DDA5-4142-9ED7-CE56CCA197FB}</a:tableStyleId>
              </a:tblPr>
              <a:tblGrid>
                <a:gridCol w="2058625"/>
                <a:gridCol w="1687025"/>
              </a:tblGrid>
              <a:tr h="44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AC on all day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AC off all day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5" name="Google Shape;125;p20"/>
          <p:cNvSpPr txBox="1"/>
          <p:nvPr/>
        </p:nvSpPr>
        <p:spPr>
          <a:xfrm>
            <a:off x="454075" y="4407250"/>
            <a:ext cx="8447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Source: Camper Grid (2021), GoDownSize (2021), </a:t>
            </a:r>
            <a:r>
              <a:rPr i="1" lang="en" sz="1200"/>
              <a:t>A study of Sustainability at RV Parks (2006)</a:t>
            </a:r>
            <a:endParaRPr i="1" sz="1200"/>
          </a:p>
        </p:txBody>
      </p:sp>
      <p:graphicFrame>
        <p:nvGraphicFramePr>
          <p:cNvPr id="126" name="Google Shape;126;p20"/>
          <p:cNvGraphicFramePr/>
          <p:nvPr/>
        </p:nvGraphicFramePr>
        <p:xfrm>
          <a:off x="454075" y="15657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{D0CFB113-DDA5-4142-9ED7-CE56CCA197FB}</a:tableStyleId>
              </a:tblPr>
              <a:tblGrid>
                <a:gridCol w="2058625"/>
                <a:gridCol w="1687025"/>
              </a:tblGrid>
              <a:tr h="353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Location (Year)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Energy (kWh)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3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Central PA (2010)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12.5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3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Southern CA (2010)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20.8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3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Average (2021)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20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7" name="Google Shape;127;p20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8" name="Google Shape;1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288254" y="3362799"/>
            <a:ext cx="3069496" cy="173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type="title"/>
          </p:nvPr>
        </p:nvSpPr>
        <p:spPr>
          <a:xfrm>
            <a:off x="311700" y="320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Total Average Energy Load </a:t>
            </a:r>
            <a:endParaRPr/>
          </a:p>
        </p:txBody>
      </p:sp>
      <p:graphicFrame>
        <p:nvGraphicFramePr>
          <p:cNvPr id="134" name="Google Shape;134;p21"/>
          <p:cNvGraphicFramePr/>
          <p:nvPr/>
        </p:nvGraphicFramePr>
        <p:xfrm>
          <a:off x="233125" y="962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{D0CFB113-DDA5-4142-9ED7-CE56CCA197FB}</a:tableStyleId>
              </a:tblPr>
              <a:tblGrid>
                <a:gridCol w="1418925"/>
                <a:gridCol w="1984325"/>
                <a:gridCol w="2540425"/>
                <a:gridCol w="2734075"/>
              </a:tblGrid>
              <a:tr h="543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Number of Units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Description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Average Energy Demand per Unit (kWh / day)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Total Average Energy Demand (kWh / day)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31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RV charging sites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120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1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Showers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14.3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71.5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97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Laundry washer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3.8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11.4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69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Laundry dryer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15.4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53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Tiny houses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18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5302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Estimated </a:t>
                      </a:r>
                      <a:r>
                        <a:rPr lang="en"/>
                        <a:t>Total Average Energy Load =</a:t>
                      </a:r>
                      <a:r>
                        <a:rPr b="1" lang="en"/>
                        <a:t> 290.3 kWh / day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135" name="Google Shape;135;p21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type="title"/>
          </p:nvPr>
        </p:nvSpPr>
        <p:spPr>
          <a:xfrm>
            <a:off x="412075" y="299350"/>
            <a:ext cx="5577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20"/>
              <a:t>Optimizing Renewable Fraction Scenarios</a:t>
            </a:r>
            <a:endParaRPr sz="2220"/>
          </a:p>
        </p:txBody>
      </p:sp>
      <p:graphicFrame>
        <p:nvGraphicFramePr>
          <p:cNvPr id="141" name="Google Shape;141;p22"/>
          <p:cNvGraphicFramePr/>
          <p:nvPr/>
        </p:nvGraphicFramePr>
        <p:xfrm>
          <a:off x="487088" y="856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{D0CFB113-DDA5-4142-9ED7-CE56CCA197FB}</a:tableStyleId>
              </a:tblPr>
              <a:tblGrid>
                <a:gridCol w="2092625"/>
                <a:gridCol w="2092625"/>
                <a:gridCol w="2092625"/>
                <a:gridCol w="2092625"/>
              </a:tblGrid>
              <a:tr h="9560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Assumptions, Total Daily Load = 290 kWh</a:t>
                      </a:r>
                      <a:endParaRPr b="1"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CC2F5"/>
                    </a:solidFill>
                  </a:tcPr>
                </a:tc>
                <a:tc hMerge="1"/>
                <a:tc hMerge="1"/>
                <a:tc hMerge="1"/>
              </a:tr>
              <a:tr h="95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Renewable Fraction</a:t>
                      </a:r>
                      <a:endParaRPr b="1"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30%</a:t>
                      </a:r>
                      <a:endParaRPr b="1"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66.7%</a:t>
                      </a:r>
                      <a:endParaRPr b="1"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90%</a:t>
                      </a:r>
                      <a:endParaRPr b="1"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95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Installed Costs ($ / W)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3.00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3.00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3.00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95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Operating Cost</a:t>
                      </a:r>
                      <a:r>
                        <a:rPr lang="en" sz="1200"/>
                        <a:t> ($ / year)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13</a:t>
                      </a:r>
                      <a:r>
                        <a:rPr lang="en" sz="1200"/>
                        <a:t>,</a:t>
                      </a:r>
                      <a:r>
                        <a:rPr lang="en" sz="1200"/>
                        <a:t>571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14,616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27,310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95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Incentives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0%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0%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0%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95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Solar Panel Capacity (kW)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27.3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100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383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95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Initial </a:t>
                      </a:r>
                      <a:r>
                        <a:rPr b="1" lang="en" sz="1200"/>
                        <a:t>Capital Cost ($)</a:t>
                      </a:r>
                      <a:endParaRPr b="1"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81,866</a:t>
                      </a:r>
                      <a:endParaRPr b="1"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300,078</a:t>
                      </a:r>
                      <a:endParaRPr b="1"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1,150,000</a:t>
                      </a:r>
                      <a:endParaRPr b="1"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95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NPC ($)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255</a:t>
                      </a:r>
                      <a:r>
                        <a:rPr lang="en" sz="1200"/>
                        <a:t>,</a:t>
                      </a:r>
                      <a:r>
                        <a:rPr lang="en" sz="1200"/>
                        <a:t>345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486,937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1,500,000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95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COE ($ / kWh)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0.181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0.209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0.227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142" name="Google Shape;142;p22"/>
          <p:cNvSpPr txBox="1"/>
          <p:nvPr/>
        </p:nvSpPr>
        <p:spPr>
          <a:xfrm>
            <a:off x="7242450" y="134825"/>
            <a:ext cx="1615200" cy="692700"/>
          </a:xfrm>
          <a:prstGeom prst="rect">
            <a:avLst/>
          </a:prstGeom>
          <a:solidFill>
            <a:srgbClr val="7CC2F5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Grid only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NPC: $213,793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COE: 15.8 </a:t>
            </a:r>
            <a:r>
              <a:rPr lang="en" sz="1100"/>
              <a:t>¢</a:t>
            </a:r>
            <a:r>
              <a:rPr lang="en" sz="1100"/>
              <a:t>/kWh</a:t>
            </a:r>
            <a:endParaRPr sz="1100"/>
          </a:p>
        </p:txBody>
      </p:sp>
      <p:pic>
        <p:nvPicPr>
          <p:cNvPr id="143" name="Google Shape;14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3325" y="259025"/>
            <a:ext cx="444325" cy="44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2"/>
          <p:cNvSpPr txBox="1"/>
          <p:nvPr/>
        </p:nvSpPr>
        <p:spPr>
          <a:xfrm rot="-5400000">
            <a:off x="-659950" y="3001500"/>
            <a:ext cx="189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145" name="Google Shape;145;p22"/>
          <p:cNvSpPr txBox="1"/>
          <p:nvPr/>
        </p:nvSpPr>
        <p:spPr>
          <a:xfrm rot="-5400000">
            <a:off x="-659950" y="1538575"/>
            <a:ext cx="189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Assumptions</a:t>
            </a:r>
            <a:endParaRPr/>
          </a:p>
        </p:txBody>
      </p:sp>
      <p:pic>
        <p:nvPicPr>
          <p:cNvPr id="146" name="Google Shape;14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3645" y="134825"/>
            <a:ext cx="1214181" cy="44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2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8" name="Google Shape;148;p22"/>
          <p:cNvSpPr txBox="1"/>
          <p:nvPr/>
        </p:nvSpPr>
        <p:spPr>
          <a:xfrm>
            <a:off x="487100" y="4281750"/>
            <a:ext cx="6740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Takeaway: Without incentives, the more renewables you use, the higher the cost but you get lower emissions. So a tradeoff between cost and emissions.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>
            <p:ph type="title"/>
          </p:nvPr>
        </p:nvSpPr>
        <p:spPr>
          <a:xfrm>
            <a:off x="412075" y="299350"/>
            <a:ext cx="5577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20"/>
              <a:t>Optimizing Incentive Scenarios</a:t>
            </a:r>
            <a:endParaRPr sz="2220"/>
          </a:p>
        </p:txBody>
      </p:sp>
      <p:graphicFrame>
        <p:nvGraphicFramePr>
          <p:cNvPr id="154" name="Google Shape;154;p23"/>
          <p:cNvGraphicFramePr/>
          <p:nvPr/>
        </p:nvGraphicFramePr>
        <p:xfrm>
          <a:off x="487088" y="856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{D0CFB113-DDA5-4142-9ED7-CE56CCA197FB}</a:tableStyleId>
              </a:tblPr>
              <a:tblGrid>
                <a:gridCol w="1674100"/>
                <a:gridCol w="1674100"/>
                <a:gridCol w="1674100"/>
                <a:gridCol w="1674100"/>
                <a:gridCol w="1674100"/>
              </a:tblGrid>
              <a:tr h="95600"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Assumptions, Total Daily Load = 290 kWh</a:t>
                      </a:r>
                      <a:endParaRPr b="1"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CC2F5"/>
                    </a:solidFill>
                  </a:tcPr>
                </a:tc>
                <a:tc hMerge="1"/>
                <a:tc hMerge="1"/>
                <a:tc hMerge="1"/>
                <a:tc hMerge="1"/>
              </a:tr>
              <a:tr h="95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Renewable Fraction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30%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</a:t>
                      </a:r>
                      <a:r>
                        <a:rPr lang="en" sz="1200"/>
                        <a:t>0%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</a:t>
                      </a:r>
                      <a:r>
                        <a:rPr lang="en" sz="1200"/>
                        <a:t>0%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30%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95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Installed Costs ($ / W)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3.00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3.00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3.00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3.00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95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Operating Cost ($ / year)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13,571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13,571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13,571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13,571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95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Incentives</a:t>
                      </a:r>
                      <a:endParaRPr b="1"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26% (2021 - 2022)</a:t>
                      </a:r>
                      <a:endParaRPr b="1"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22% (2023)</a:t>
                      </a:r>
                      <a:endParaRPr b="1"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0% (2024 or later)</a:t>
                      </a:r>
                      <a:endParaRPr b="1"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Net Energy Billing + 22% Tax Incentive</a:t>
                      </a:r>
                      <a:endParaRPr b="1"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95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Solar Panel Capacity (kW)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27.3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27.3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27.3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27.3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95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Initial </a:t>
                      </a:r>
                      <a:r>
                        <a:rPr lang="en" sz="1200"/>
                        <a:t>Capital Cost ($)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60,587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63,861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81,866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63,861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95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NPC ($)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234,066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237,340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255,345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189,876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95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COE ($ / kWh)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0.166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0.168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0.181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0.134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155" name="Google Shape;155;p23"/>
          <p:cNvSpPr txBox="1"/>
          <p:nvPr/>
        </p:nvSpPr>
        <p:spPr>
          <a:xfrm>
            <a:off x="7242450" y="134825"/>
            <a:ext cx="1615200" cy="692700"/>
          </a:xfrm>
          <a:prstGeom prst="rect">
            <a:avLst/>
          </a:prstGeom>
          <a:solidFill>
            <a:srgbClr val="7CC2F5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Grid only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NPC: $213,793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COE: 15.8 ¢/kWh</a:t>
            </a:r>
            <a:endParaRPr sz="1100"/>
          </a:p>
        </p:txBody>
      </p:sp>
      <p:pic>
        <p:nvPicPr>
          <p:cNvPr id="156" name="Google Shape;15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3325" y="259025"/>
            <a:ext cx="444325" cy="44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3"/>
          <p:cNvSpPr txBox="1"/>
          <p:nvPr/>
        </p:nvSpPr>
        <p:spPr>
          <a:xfrm rot="-5400000">
            <a:off x="-659950" y="3733025"/>
            <a:ext cx="189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158" name="Google Shape;158;p23"/>
          <p:cNvSpPr txBox="1"/>
          <p:nvPr/>
        </p:nvSpPr>
        <p:spPr>
          <a:xfrm rot="-5400000">
            <a:off x="-659950" y="1904325"/>
            <a:ext cx="189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Assumptions</a:t>
            </a:r>
            <a:endParaRPr/>
          </a:p>
        </p:txBody>
      </p:sp>
      <p:sp>
        <p:nvSpPr>
          <p:cNvPr id="159" name="Google Shape;159;p23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0" name="Google Shape;16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3645" y="134825"/>
            <a:ext cx="1214181" cy="44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